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2" r:id="rId34"/>
    <p:sldId id="293" r:id="rId35"/>
    <p:sldId id="294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440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DE215-6BD1-7545-BA16-A5DCC2FD90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2D0CD8-5B33-3810-67F5-093D2BF3EB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2F4381-8ADF-2280-B67F-72A0BE5B8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E01C6-A466-4EFF-8F7F-F570BD81B2DB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E7817-AB0C-AE39-5C76-DCF5CE915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AB8F00-B35D-515E-F684-6B319A245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32D5E-3890-4B97-967F-7C47372A1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25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D9726-DFBA-C5E8-BB41-6BD3ED4F0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DE0E90-08D3-7C97-A487-2DE71E5B61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628776-F5B5-425C-25CA-4E505994B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E01C6-A466-4EFF-8F7F-F570BD81B2DB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B40D0C-1262-723A-2E19-320C450DF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52C07E-32E6-BAB5-A2DD-5AA7F60E8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32D5E-3890-4B97-967F-7C47372A1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252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15EC1D-912C-8D0C-ECA5-7765AB52E2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8FCFD0-4F5E-66FF-58E2-F77BAE8E64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0788D1-14D6-4DAE-96E0-D29E906CF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E01C6-A466-4EFF-8F7F-F570BD81B2DB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2C2EF8-81A0-4873-312A-AFE9CC44E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6E3682-0B1A-6376-D3B1-ACDAC86CD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32D5E-3890-4B97-967F-7C47372A1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0955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C96F4A-A013-802F-97B2-3762C291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E52943-495D-B61D-8926-3471BC8D4E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BC8CA9-5A48-449D-564F-458ABB8E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E01C6-A466-4EFF-8F7F-F570BD81B2DB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57F6CF-12CC-A432-E9ED-3F6FD98C6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8B6830-E00D-58A2-D57B-6A65E748A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32D5E-3890-4B97-967F-7C47372A1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443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8B4916-EF5B-3F57-5F7C-F938A0DC0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945C6-48EB-B8BC-31F8-A392F1F10C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6A0FC5-142C-167B-BF6B-D5B2A958E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E01C6-A466-4EFF-8F7F-F570BD81B2DB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0705E7-9F7C-763B-7494-619DA0A54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C23AED-F767-F689-A6A6-CB0ACBAD1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32D5E-3890-4B97-967F-7C47372A1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047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FD64E-DA9A-CD3A-5657-208767984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43388F-ED95-F66D-9928-8F818DBDE8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2C048F-4F8B-184B-3765-8D059F4C6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E01C6-A466-4EFF-8F7F-F570BD81B2DB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DB6436-37B5-502E-DCFE-5C8A1B7FF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1FE901-9930-7C65-A8D0-0DC5B7D7D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32D5E-3890-4B97-967F-7C47372A1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076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7C839-C127-5750-666E-3C09410C3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249A17-8BCD-B66A-C46A-F257E58D44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EF10A2-CFB7-D0BC-C10E-8629897508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41C6E5-DED1-9EDD-0DE2-8948F0CCE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E01C6-A466-4EFF-8F7F-F570BD81B2DB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4A3A80-F3A0-BF98-A8A5-DEDA03510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7A73E6-249D-22E7-A75C-C0AE25DD3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32D5E-3890-4B97-967F-7C47372A1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968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C6D938-F9E8-2362-2FE6-9CF44021F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CAD04C-571E-C19A-3F59-C99EFB4DEE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1CA8EC-50BB-6BD7-ACD9-7CA03A5ED8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B3C4B1-7FDE-A66F-9F7B-DE2AC20895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8CBA7F-A414-5494-B10D-FE64AFEC77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D6CA5C-B28B-BCC3-493A-35758C531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E01C6-A466-4EFF-8F7F-F570BD81B2DB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1B011DA-7136-7A0C-78EA-26AEFA3F1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B9A8A9-7DBE-9437-DE8F-BFCEACDD4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32D5E-3890-4B97-967F-7C47372A1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236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B9BB5-466B-94A7-7E25-2D203345B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99FA9A-A427-E8E2-ABE2-3A86F338F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E01C6-A466-4EFF-8F7F-F570BD81B2DB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DBEB48-D89F-4AE4-82F5-3731853E1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701A64-B733-C125-C4CB-A05D418D6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32D5E-3890-4B97-967F-7C47372A1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020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633C54-3A8A-EB4E-590E-24477341D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E01C6-A466-4EFF-8F7F-F570BD81B2DB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D22EC1-BE08-58DC-3C15-253164003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575ED5-E62A-E5CB-DC2A-652A4E2F0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32D5E-3890-4B97-967F-7C47372A1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004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60B4F-61E2-B6B6-777D-ABBC5B6DD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7B3E68-DA25-C029-424A-64E66328A7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94A3F7-431E-C324-6B40-085C2D9527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53F7E7-A97D-BEE9-82B0-0CA0C953F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E01C6-A466-4EFF-8F7F-F570BD81B2DB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69FA75-58AA-52B1-AE26-0E35CAE1E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3EDEFD-6665-E44A-4DE1-26728B872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32D5E-3890-4B97-967F-7C47372A1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405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17282-E070-84BA-2179-A62CC915B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2559DB7-9319-83DC-C13A-37E9696BFC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B58D3D-29E5-9402-18C6-02F77C426B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D4A6F3-4247-1E78-77A3-BE1BD496F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E01C6-A466-4EFF-8F7F-F570BD81B2DB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A4377B-6501-E76F-0537-F018335D0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9E11D8-21F2-9D81-0FE8-31A31A467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32D5E-3890-4B97-967F-7C47372A1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674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4394D1-B327-E83E-39F2-5EE475FA3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C49373-4300-8B40-C7E2-23CECCAF58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8BF872-F81F-22CF-7AC7-DC1846B996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0E01C6-A466-4EFF-8F7F-F570BD81B2DB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9848D2-B149-4A18-9B7D-773D75C01D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95B4DD-8561-3203-2A94-63FDFE8865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832D5E-3890-4B97-967F-7C47372A1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674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75FCD-0273-EC06-A2E7-CD766C0EEF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solidFill>
                  <a:srgbClr val="546F06"/>
                </a:solidFill>
              </a:rPr>
              <a:t>Agricultural Innovation Grant Program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A92522-A434-EB5F-74D9-277C962E7BE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>
                <a:solidFill>
                  <a:srgbClr val="546F06"/>
                </a:solidFill>
              </a:rPr>
              <a:t>Presented By: Elena Marquez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D9C4EFD-4A0F-4C98-0CF4-0C50CAB1B254}"/>
              </a:ext>
            </a:extLst>
          </p:cNvPr>
          <p:cNvSpPr txBox="1"/>
          <p:nvPr/>
        </p:nvSpPr>
        <p:spPr>
          <a:xfrm>
            <a:off x="6350000" y="5080000"/>
            <a:ext cx="1905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>
                <a:solidFill>
                  <a:srgbClr val="546F06"/>
                </a:solidFill>
              </a:rPr>
              <a:t>10/29/2025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680647F-2A84-2064-3AD8-363FAE4CFE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4273" y="844321"/>
            <a:ext cx="603454" cy="597359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27A9CE4E-1B21-BBC2-0530-4F7B245B9DBE}"/>
              </a:ext>
            </a:extLst>
          </p:cNvPr>
          <p:cNvSpPr/>
          <p:nvPr/>
        </p:nvSpPr>
        <p:spPr>
          <a:xfrm>
            <a:off x="0" y="0"/>
            <a:ext cx="1270000" cy="2286000"/>
          </a:xfrm>
          <a:prstGeom prst="rect">
            <a:avLst/>
          </a:prstGeom>
          <a:solidFill>
            <a:srgbClr val="D7A2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A663936-5514-F2BA-9DCE-2D0266714201}"/>
              </a:ext>
            </a:extLst>
          </p:cNvPr>
          <p:cNvSpPr/>
          <p:nvPr/>
        </p:nvSpPr>
        <p:spPr>
          <a:xfrm>
            <a:off x="0" y="2286000"/>
            <a:ext cx="1270000" cy="2286000"/>
          </a:xfrm>
          <a:prstGeom prst="rect">
            <a:avLst/>
          </a:prstGeom>
          <a:solidFill>
            <a:srgbClr val="0353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3F21731-80C2-F110-BFAB-C204BDBB569E}"/>
              </a:ext>
            </a:extLst>
          </p:cNvPr>
          <p:cNvSpPr/>
          <p:nvPr/>
        </p:nvSpPr>
        <p:spPr>
          <a:xfrm>
            <a:off x="0" y="4572000"/>
            <a:ext cx="1270000" cy="2286000"/>
          </a:xfrm>
          <a:prstGeom prst="rect">
            <a:avLst/>
          </a:prstGeom>
          <a:solidFill>
            <a:srgbClr val="546F0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9432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60F7C-B6AF-6C8A-3225-A65B15909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758" y="365125"/>
            <a:ext cx="10141242" cy="1325563"/>
          </a:xfrm>
        </p:spPr>
        <p:txBody>
          <a:bodyPr>
            <a:normAutofit/>
          </a:bodyPr>
          <a:lstStyle/>
          <a:p>
            <a:r>
              <a:rPr lang="en-US" sz="3520">
                <a:solidFill>
                  <a:srgbClr val="546F06"/>
                </a:solidFill>
              </a:rPr>
              <a:t>Project Methods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EADB5C-9F17-2213-F19F-45EA6E82AB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Literature + producer insights</a:t>
            </a:r>
          </a:p>
          <a:p>
            <a:r>
              <a:rPr lang="en-US" sz="2400"/>
              <a:t>Stratified management zones</a:t>
            </a:r>
          </a:p>
          <a:p>
            <a:r>
              <a:rPr lang="en-US" sz="2400"/>
              <a:t>Two-season, five-site rollout</a:t>
            </a:r>
          </a:p>
          <a:p>
            <a:r>
              <a:rPr lang="en-US" sz="2400"/>
              <a:t>Paired blocks with split-controls</a:t>
            </a:r>
          </a:p>
          <a:p>
            <a:r>
              <a:rPr lang="en-US" sz="2400"/>
              <a:t>Integrated sensing + automation</a:t>
            </a:r>
          </a:p>
          <a:p>
            <a:r>
              <a:rPr lang="en-US" sz="2400"/>
              <a:t>ET-driven scheduling, human-in-loop</a:t>
            </a:r>
          </a:p>
          <a:p>
            <a:r>
              <a:rPr lang="en-US" sz="2400"/>
              <a:t>Strong QA/QC and governance</a:t>
            </a:r>
          </a:p>
          <a:p>
            <a:r>
              <a:rPr lang="en-US" sz="2400"/>
              <a:t>Expected efficiency and quality gains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AF3AA9B-BF59-92BB-D157-9AE6B1CF70E3}"/>
              </a:ext>
            </a:extLst>
          </p:cNvPr>
          <p:cNvSpPr/>
          <p:nvPr/>
        </p:nvSpPr>
        <p:spPr>
          <a:xfrm>
            <a:off x="0" y="0"/>
            <a:ext cx="381000" cy="2286000"/>
          </a:xfrm>
          <a:prstGeom prst="rect">
            <a:avLst/>
          </a:prstGeom>
          <a:solidFill>
            <a:srgbClr val="D7A2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B13D8D0-32B1-51F1-A398-B9E906B6EC12}"/>
              </a:ext>
            </a:extLst>
          </p:cNvPr>
          <p:cNvSpPr/>
          <p:nvPr/>
        </p:nvSpPr>
        <p:spPr>
          <a:xfrm>
            <a:off x="0" y="2286000"/>
            <a:ext cx="381000" cy="2286000"/>
          </a:xfrm>
          <a:prstGeom prst="rect">
            <a:avLst/>
          </a:prstGeom>
          <a:solidFill>
            <a:srgbClr val="0353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3FA8BAC-99E9-887B-B049-4783793D3571}"/>
              </a:ext>
            </a:extLst>
          </p:cNvPr>
          <p:cNvSpPr/>
          <p:nvPr/>
        </p:nvSpPr>
        <p:spPr>
          <a:xfrm>
            <a:off x="0" y="4572000"/>
            <a:ext cx="381000" cy="2286000"/>
          </a:xfrm>
          <a:prstGeom prst="rect">
            <a:avLst/>
          </a:prstGeom>
          <a:solidFill>
            <a:srgbClr val="546F0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2F4074A-61EB-54C0-4E8C-55B82CBD0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735825"/>
            <a:ext cx="463258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955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D50FD-EC3A-B5C9-1DFA-98B9500860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758" y="365125"/>
            <a:ext cx="10141242" cy="1325563"/>
          </a:xfrm>
        </p:spPr>
        <p:txBody>
          <a:bodyPr>
            <a:normAutofit/>
          </a:bodyPr>
          <a:lstStyle/>
          <a:p>
            <a:r>
              <a:rPr lang="en-US" sz="3520">
                <a:solidFill>
                  <a:srgbClr val="546F06"/>
                </a:solidFill>
              </a:rPr>
              <a:t>Data Management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103AF0-217B-F92A-6DBC-F8A6234B84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Integrity, security, timely access</a:t>
            </a:r>
          </a:p>
          <a:p>
            <a:r>
              <a:rPr lang="en-US" sz="2400"/>
              <a:t>Diverse agronomic datasets, frequent logging</a:t>
            </a:r>
          </a:p>
          <a:p>
            <a:r>
              <a:rPr lang="en-US" sz="2400"/>
              <a:t>Secure, role-based storage architecture</a:t>
            </a:r>
          </a:p>
          <a:p>
            <a:r>
              <a:rPr lang="en-US" sz="2400"/>
              <a:t>Rigorous QA/QC with audit trails</a:t>
            </a:r>
          </a:p>
          <a:p>
            <a:r>
              <a:rPr lang="en-US" sz="2400"/>
              <a:t>Encryption, least-privilege, hardened systems</a:t>
            </a:r>
          </a:p>
          <a:p>
            <a:r>
              <a:rPr lang="en-US" sz="2400"/>
              <a:t>3-2-1 backups; tested restores</a:t>
            </a:r>
          </a:p>
          <a:p>
            <a:r>
              <a:rPr lang="en-US" sz="2400"/>
              <a:t>Tiered access; de-identified releases</a:t>
            </a:r>
          </a:p>
          <a:p>
            <a:r>
              <a:rPr lang="en-US" sz="2400"/>
              <a:t>Open repository, bilingual outreach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149B43-8475-11D1-B4E2-E7FC89E8993A}"/>
              </a:ext>
            </a:extLst>
          </p:cNvPr>
          <p:cNvSpPr/>
          <p:nvPr/>
        </p:nvSpPr>
        <p:spPr>
          <a:xfrm>
            <a:off x="0" y="0"/>
            <a:ext cx="381000" cy="2286000"/>
          </a:xfrm>
          <a:prstGeom prst="rect">
            <a:avLst/>
          </a:prstGeom>
          <a:solidFill>
            <a:srgbClr val="D7A2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EEC4B7-086B-091D-1017-9A3FFBA9CABC}"/>
              </a:ext>
            </a:extLst>
          </p:cNvPr>
          <p:cNvSpPr/>
          <p:nvPr/>
        </p:nvSpPr>
        <p:spPr>
          <a:xfrm>
            <a:off x="0" y="2286000"/>
            <a:ext cx="381000" cy="2286000"/>
          </a:xfrm>
          <a:prstGeom prst="rect">
            <a:avLst/>
          </a:prstGeom>
          <a:solidFill>
            <a:srgbClr val="0353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398C8EA-5BC1-4EE6-FE17-3C2CC90E265B}"/>
              </a:ext>
            </a:extLst>
          </p:cNvPr>
          <p:cNvSpPr/>
          <p:nvPr/>
        </p:nvSpPr>
        <p:spPr>
          <a:xfrm>
            <a:off x="0" y="4572000"/>
            <a:ext cx="381000" cy="2286000"/>
          </a:xfrm>
          <a:prstGeom prst="rect">
            <a:avLst/>
          </a:prstGeom>
          <a:solidFill>
            <a:srgbClr val="546F0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A6DBE25-E85A-EED4-359A-317418C12F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735825"/>
            <a:ext cx="463258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4420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F3553-2D2B-D972-6C59-5F244AE32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758" y="365125"/>
            <a:ext cx="10141242" cy="1325563"/>
          </a:xfrm>
        </p:spPr>
        <p:txBody>
          <a:bodyPr>
            <a:normAutofit/>
          </a:bodyPr>
          <a:lstStyle/>
          <a:p>
            <a:r>
              <a:rPr lang="en-US" sz="3520">
                <a:solidFill>
                  <a:srgbClr val="546F06"/>
                </a:solidFill>
              </a:rPr>
              <a:t>Technology Transfer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5F131D-0629-07E9-5D90-438D6E8283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Producer-first, 24-month handoff</a:t>
            </a:r>
          </a:p>
          <a:p>
            <a:r>
              <a:rPr lang="en-US" sz="2400"/>
              <a:t>Bilingual, trusted pump setpoints</a:t>
            </a:r>
          </a:p>
          <a:p>
            <a:r>
              <a:rPr lang="en-US" sz="2400"/>
              <a:t>Advisory governance, quarterly cadence</a:t>
            </a:r>
          </a:p>
          <a:p>
            <a:r>
              <a:rPr lang="en-US" sz="2400"/>
              <a:t>Secure data, least-privilege enclave</a:t>
            </a:r>
          </a:p>
          <a:p>
            <a:r>
              <a:rPr lang="en-US" sz="2400"/>
              <a:t>Telemetry stack: calibrate→deploy</a:t>
            </a:r>
            <a:endParaRPr lang="fr-FR" sz="2400"/>
          </a:p>
          <a:p>
            <a:r>
              <a:rPr lang="fr-FR" sz="2400"/>
              <a:t>Flow/pressure validation, DU checks</a:t>
            </a:r>
          </a:p>
          <a:p>
            <a:r>
              <a:rPr lang="fr-FR" sz="2400"/>
              <a:t>Weather-aware scheduling, auditable rules</a:t>
            </a:r>
            <a:endParaRPr lang="nl-NL" sz="2400"/>
          </a:p>
          <a:p>
            <a:r>
              <a:rPr lang="nl-NL" sz="2400"/>
              <a:t>QA/QC pipelines, open datasets</a:t>
            </a:r>
            <a:endParaRPr lang="en-US" sz="24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AFDCC42-40AA-B2E0-15A9-C8BF13CA38A1}"/>
              </a:ext>
            </a:extLst>
          </p:cNvPr>
          <p:cNvSpPr/>
          <p:nvPr/>
        </p:nvSpPr>
        <p:spPr>
          <a:xfrm>
            <a:off x="0" y="0"/>
            <a:ext cx="381000" cy="2286000"/>
          </a:xfrm>
          <a:prstGeom prst="rect">
            <a:avLst/>
          </a:prstGeom>
          <a:solidFill>
            <a:srgbClr val="D7A2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2B0699F-5BDF-89E1-D824-3388B6A74308}"/>
              </a:ext>
            </a:extLst>
          </p:cNvPr>
          <p:cNvSpPr/>
          <p:nvPr/>
        </p:nvSpPr>
        <p:spPr>
          <a:xfrm>
            <a:off x="0" y="2286000"/>
            <a:ext cx="381000" cy="2286000"/>
          </a:xfrm>
          <a:prstGeom prst="rect">
            <a:avLst/>
          </a:prstGeom>
          <a:solidFill>
            <a:srgbClr val="0353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6595D6-9AC7-DA0E-A3CA-4EFD57A228C6}"/>
              </a:ext>
            </a:extLst>
          </p:cNvPr>
          <p:cNvSpPr/>
          <p:nvPr/>
        </p:nvSpPr>
        <p:spPr>
          <a:xfrm>
            <a:off x="0" y="4572000"/>
            <a:ext cx="381000" cy="2286000"/>
          </a:xfrm>
          <a:prstGeom prst="rect">
            <a:avLst/>
          </a:prstGeom>
          <a:solidFill>
            <a:srgbClr val="546F0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CBDEA66-7D54-67BE-FFF3-EA64B0004C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735825"/>
            <a:ext cx="463258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16884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08D24-DE51-1276-FDBF-F0DA66EDE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758" y="365125"/>
            <a:ext cx="10141242" cy="1325563"/>
          </a:xfrm>
        </p:spPr>
        <p:txBody>
          <a:bodyPr>
            <a:normAutofit/>
          </a:bodyPr>
          <a:lstStyle/>
          <a:p>
            <a:r>
              <a:rPr lang="en-US" sz="3520">
                <a:solidFill>
                  <a:srgbClr val="546F06"/>
                </a:solidFill>
              </a:rPr>
              <a:t>Risk Management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CEE8C1-D20C-B906-D2F6-9094EC9EB1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Producer-first, disciplined framework</a:t>
            </a:r>
          </a:p>
          <a:p>
            <a:r>
              <a:rPr lang="en-US" sz="2400"/>
              <a:t>Living risk register, mitigations</a:t>
            </a:r>
          </a:p>
          <a:p>
            <a:r>
              <a:rPr lang="en-US" sz="2400"/>
              <a:t>Layered security: people, data, ops</a:t>
            </a:r>
          </a:p>
          <a:p>
            <a:r>
              <a:rPr lang="en-US" sz="2400"/>
              <a:t>SOPs, safety, compliance culture</a:t>
            </a:r>
          </a:p>
          <a:p>
            <a:r>
              <a:rPr lang="en-US" sz="2400"/>
              <a:t>Insurance coverage and endorsements</a:t>
            </a:r>
          </a:p>
          <a:p>
            <a:r>
              <a:rPr lang="en-US" sz="2400"/>
              <a:t>Robust continuity and contingencies</a:t>
            </a:r>
          </a:p>
          <a:p>
            <a:r>
              <a:rPr lang="en-US" sz="2400"/>
              <a:t>Governance: RAG, owners, approvals</a:t>
            </a:r>
          </a:p>
          <a:p>
            <a:r>
              <a:rPr lang="en-US" sz="2400"/>
              <a:t>Delta-ready: low-bandwidth, climate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8F43F82-2576-E79D-C323-C4E04EAB8AFD}"/>
              </a:ext>
            </a:extLst>
          </p:cNvPr>
          <p:cNvSpPr/>
          <p:nvPr/>
        </p:nvSpPr>
        <p:spPr>
          <a:xfrm>
            <a:off x="0" y="0"/>
            <a:ext cx="381000" cy="2286000"/>
          </a:xfrm>
          <a:prstGeom prst="rect">
            <a:avLst/>
          </a:prstGeom>
          <a:solidFill>
            <a:srgbClr val="D7A2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D90484B-01FF-4C0D-2E9B-8F21E7456761}"/>
              </a:ext>
            </a:extLst>
          </p:cNvPr>
          <p:cNvSpPr/>
          <p:nvPr/>
        </p:nvSpPr>
        <p:spPr>
          <a:xfrm>
            <a:off x="0" y="2286000"/>
            <a:ext cx="381000" cy="2286000"/>
          </a:xfrm>
          <a:prstGeom prst="rect">
            <a:avLst/>
          </a:prstGeom>
          <a:solidFill>
            <a:srgbClr val="0353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A6D983C-C965-40F0-88FE-3E1292291498}"/>
              </a:ext>
            </a:extLst>
          </p:cNvPr>
          <p:cNvSpPr/>
          <p:nvPr/>
        </p:nvSpPr>
        <p:spPr>
          <a:xfrm>
            <a:off x="0" y="4572000"/>
            <a:ext cx="381000" cy="2286000"/>
          </a:xfrm>
          <a:prstGeom prst="rect">
            <a:avLst/>
          </a:prstGeom>
          <a:solidFill>
            <a:srgbClr val="546F0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19A1E5C-EC78-FC8D-633B-A52B8DDA3C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735825"/>
            <a:ext cx="463258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3876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19709-7E42-796B-0324-1577E019B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758" y="365125"/>
            <a:ext cx="10141242" cy="1325563"/>
          </a:xfrm>
        </p:spPr>
        <p:txBody>
          <a:bodyPr>
            <a:normAutofit/>
          </a:bodyPr>
          <a:lstStyle/>
          <a:p>
            <a:r>
              <a:rPr lang="en-US" sz="3520">
                <a:solidFill>
                  <a:srgbClr val="546F06"/>
                </a:solidFill>
              </a:rPr>
              <a:t>Reporting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6B08AF-B7F1-5B23-95A1-238F1C2F04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AIGP-compliant, KPI-driven reporting standards</a:t>
            </a:r>
          </a:p>
          <a:p>
            <a:r>
              <a:rPr lang="en-US" sz="2400"/>
              <a:t>Quarterly technical progress updates</a:t>
            </a:r>
          </a:p>
          <a:p>
            <a:r>
              <a:rPr lang="en-US" sz="2400"/>
              <a:t>Quarterly financial reconciliation, variances</a:t>
            </a:r>
          </a:p>
          <a:p>
            <a:r>
              <a:rPr lang="en-US" sz="2400"/>
              <a:t>Final report with open data</a:t>
            </a:r>
          </a:p>
          <a:p>
            <a:r>
              <a:rPr lang="en-US" sz="2400"/>
              <a:t>Rapid incident and security reporting</a:t>
            </a:r>
          </a:p>
          <a:p>
            <a:r>
              <a:rPr lang="en-US" sz="2400"/>
              <a:t>Equipment asset and calibration ledger</a:t>
            </a:r>
          </a:p>
          <a:p>
            <a:r>
              <a:rPr lang="en-US" sz="2400"/>
              <a:t>Formal notices, prior-approval requests</a:t>
            </a:r>
          </a:p>
          <a:p>
            <a:r>
              <a:rPr lang="en-US" sz="2400"/>
              <a:t>Timely submissions linked to payments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D52CBA1-D64D-2BFF-D138-7EF3B77AE279}"/>
              </a:ext>
            </a:extLst>
          </p:cNvPr>
          <p:cNvSpPr/>
          <p:nvPr/>
        </p:nvSpPr>
        <p:spPr>
          <a:xfrm>
            <a:off x="0" y="0"/>
            <a:ext cx="381000" cy="2286000"/>
          </a:xfrm>
          <a:prstGeom prst="rect">
            <a:avLst/>
          </a:prstGeom>
          <a:solidFill>
            <a:srgbClr val="D7A2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63CB357-86B0-58DB-B61C-8CE429900963}"/>
              </a:ext>
            </a:extLst>
          </p:cNvPr>
          <p:cNvSpPr/>
          <p:nvPr/>
        </p:nvSpPr>
        <p:spPr>
          <a:xfrm>
            <a:off x="0" y="2286000"/>
            <a:ext cx="381000" cy="2286000"/>
          </a:xfrm>
          <a:prstGeom prst="rect">
            <a:avLst/>
          </a:prstGeom>
          <a:solidFill>
            <a:srgbClr val="0353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7BD8BF-DB6A-1CF8-25C7-F5BCEC14D2F1}"/>
              </a:ext>
            </a:extLst>
          </p:cNvPr>
          <p:cNvSpPr/>
          <p:nvPr/>
        </p:nvSpPr>
        <p:spPr>
          <a:xfrm>
            <a:off x="0" y="4572000"/>
            <a:ext cx="381000" cy="2286000"/>
          </a:xfrm>
          <a:prstGeom prst="rect">
            <a:avLst/>
          </a:prstGeom>
          <a:solidFill>
            <a:srgbClr val="546F0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95BEAAC-C0BB-BB39-8567-388AC2667A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735825"/>
            <a:ext cx="463258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445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B3854-0BDF-9AA2-40CF-3EFE47C6A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758" y="365125"/>
            <a:ext cx="10141242" cy="1325563"/>
          </a:xfrm>
        </p:spPr>
        <p:txBody>
          <a:bodyPr>
            <a:normAutofit/>
          </a:bodyPr>
          <a:lstStyle/>
          <a:p>
            <a:r>
              <a:rPr lang="en-US" sz="3520">
                <a:solidFill>
                  <a:srgbClr val="546F06"/>
                </a:solidFill>
              </a:rPr>
              <a:t>Legal Compliance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01E615-092D-E95E-E3EE-D1EE8CBA7F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Allowable costs; capped indirects</a:t>
            </a:r>
          </a:p>
          <a:p>
            <a:r>
              <a:rPr lang="en-US" sz="2400"/>
              <a:t>Records retained; audit-ready access</a:t>
            </a:r>
          </a:p>
          <a:p>
            <a:r>
              <a:rPr lang="en-US" sz="2400"/>
              <a:t>Prior approvals for major changes</a:t>
            </a:r>
          </a:p>
          <a:p>
            <a:r>
              <a:rPr lang="en-US" sz="2400"/>
              <a:t>Asset controls, insurance, calibration</a:t>
            </a:r>
          </a:p>
          <a:p>
            <a:r>
              <a:rPr lang="en-US" sz="2400"/>
              <a:t>Informed consent; interoperable, minimal data</a:t>
            </a:r>
          </a:p>
          <a:p>
            <a:r>
              <a:rPr lang="en-US" sz="2400"/>
              <a:t>Encryption, MFA, breach notification</a:t>
            </a:r>
          </a:p>
          <a:p>
            <a:r>
              <a:rPr lang="en-US" sz="2400"/>
              <a:t>Permits, OSHA safety, UAS compliance</a:t>
            </a:r>
          </a:p>
          <a:p>
            <a:r>
              <a:rPr lang="en-US" sz="2400"/>
              <a:t>Biosecurity, spill control, restoration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F5D30B2-D415-6D02-0A72-4858CCC63281}"/>
              </a:ext>
            </a:extLst>
          </p:cNvPr>
          <p:cNvSpPr/>
          <p:nvPr/>
        </p:nvSpPr>
        <p:spPr>
          <a:xfrm>
            <a:off x="0" y="0"/>
            <a:ext cx="381000" cy="2286000"/>
          </a:xfrm>
          <a:prstGeom prst="rect">
            <a:avLst/>
          </a:prstGeom>
          <a:solidFill>
            <a:srgbClr val="D7A2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9CF914F-BA22-2ACD-B5C4-8DCF49A93635}"/>
              </a:ext>
            </a:extLst>
          </p:cNvPr>
          <p:cNvSpPr/>
          <p:nvPr/>
        </p:nvSpPr>
        <p:spPr>
          <a:xfrm>
            <a:off x="0" y="2286000"/>
            <a:ext cx="381000" cy="2286000"/>
          </a:xfrm>
          <a:prstGeom prst="rect">
            <a:avLst/>
          </a:prstGeom>
          <a:solidFill>
            <a:srgbClr val="0353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1D889EA-B7DB-F45D-1B8E-8AD3E0D77749}"/>
              </a:ext>
            </a:extLst>
          </p:cNvPr>
          <p:cNvSpPr/>
          <p:nvPr/>
        </p:nvSpPr>
        <p:spPr>
          <a:xfrm>
            <a:off x="0" y="4572000"/>
            <a:ext cx="381000" cy="2286000"/>
          </a:xfrm>
          <a:prstGeom prst="rect">
            <a:avLst/>
          </a:prstGeom>
          <a:solidFill>
            <a:srgbClr val="546F0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ECF06EE-7FA0-B7A0-E885-C87A2DB670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735825"/>
            <a:ext cx="463258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18414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3703-E9FE-BF5D-AE96-D1E35F838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758" y="365125"/>
            <a:ext cx="10141242" cy="1325563"/>
          </a:xfrm>
        </p:spPr>
        <p:txBody>
          <a:bodyPr>
            <a:normAutofit/>
          </a:bodyPr>
          <a:lstStyle/>
          <a:p>
            <a:r>
              <a:rPr lang="en-US" sz="3520">
                <a:solidFill>
                  <a:srgbClr val="546F06"/>
                </a:solidFill>
              </a:rPr>
              <a:t>Conflicts of Interest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49474E-66FD-6DF8-D6A1-0D2463BE1C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COI risks: trust, bias</a:t>
            </a:r>
          </a:p>
          <a:p>
            <a:r>
              <a:rPr lang="en-US" sz="2400"/>
              <a:t>Written policy; annual disclosures</a:t>
            </a:r>
          </a:p>
          <a:p>
            <a:r>
              <a:rPr lang="en-US" sz="2400"/>
              <a:t>Consolidated COI packet, matrix</a:t>
            </a:r>
          </a:p>
          <a:p>
            <a:r>
              <a:rPr lang="en-US" sz="2400"/>
              <a:t>Recusals; independent oversight</a:t>
            </a:r>
          </a:p>
          <a:p>
            <a:r>
              <a:rPr lang="en-US" sz="2400"/>
              <a:t>Competitive procurement (≥3 quotes)</a:t>
            </a:r>
          </a:p>
          <a:p>
            <a:r>
              <a:rPr lang="en-US" sz="2400"/>
              <a:t>Vendor-neutral specs; no self-approval</a:t>
            </a:r>
          </a:p>
          <a:p>
            <a:r>
              <a:rPr lang="en-US" sz="2400"/>
              <a:t>Transparent disclosures; neutral messaging</a:t>
            </a:r>
          </a:p>
          <a:p>
            <a:r>
              <a:rPr lang="en-US" sz="2400"/>
              <a:t>Open data; nonrestrictive IP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1982653-F62B-6B02-7745-D1A3ACA70B94}"/>
              </a:ext>
            </a:extLst>
          </p:cNvPr>
          <p:cNvSpPr/>
          <p:nvPr/>
        </p:nvSpPr>
        <p:spPr>
          <a:xfrm>
            <a:off x="0" y="0"/>
            <a:ext cx="381000" cy="2286000"/>
          </a:xfrm>
          <a:prstGeom prst="rect">
            <a:avLst/>
          </a:prstGeom>
          <a:solidFill>
            <a:srgbClr val="D7A2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FDDFD1E-6717-BEE7-C8B3-C4B76D410808}"/>
              </a:ext>
            </a:extLst>
          </p:cNvPr>
          <p:cNvSpPr/>
          <p:nvPr/>
        </p:nvSpPr>
        <p:spPr>
          <a:xfrm>
            <a:off x="0" y="2286000"/>
            <a:ext cx="381000" cy="2286000"/>
          </a:xfrm>
          <a:prstGeom prst="rect">
            <a:avLst/>
          </a:prstGeom>
          <a:solidFill>
            <a:srgbClr val="0353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E3937E1-2DEF-5461-61D3-2D1086AE8533}"/>
              </a:ext>
            </a:extLst>
          </p:cNvPr>
          <p:cNvSpPr/>
          <p:nvPr/>
        </p:nvSpPr>
        <p:spPr>
          <a:xfrm>
            <a:off x="0" y="4572000"/>
            <a:ext cx="381000" cy="2286000"/>
          </a:xfrm>
          <a:prstGeom prst="rect">
            <a:avLst/>
          </a:prstGeom>
          <a:solidFill>
            <a:srgbClr val="546F0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AEC849D-8CB7-086C-E4C0-EBF4D6CCD3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735825"/>
            <a:ext cx="463258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01781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ED0EF-9F9F-8927-EEC9-A1207CE14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758" y="365125"/>
            <a:ext cx="10141242" cy="1325563"/>
          </a:xfrm>
        </p:spPr>
        <p:txBody>
          <a:bodyPr>
            <a:normAutofit/>
          </a:bodyPr>
          <a:lstStyle/>
          <a:p>
            <a:r>
              <a:rPr lang="en-US" sz="3520">
                <a:solidFill>
                  <a:srgbClr val="546F06"/>
                </a:solidFill>
              </a:rPr>
              <a:t>Permits and Licenses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B48B23-4756-1DF3-AB1F-FE20B8FD22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FAA Part 107 compliance</a:t>
            </a:r>
          </a:p>
          <a:p>
            <a:r>
              <a:rPr lang="en-US" sz="2400"/>
              <a:t>LAANC approvals, waivers as needed</a:t>
            </a:r>
          </a:p>
          <a:p>
            <a:r>
              <a:rPr lang="en-US" sz="2400"/>
              <a:t>Licensed pilots; logs maintained</a:t>
            </a:r>
          </a:p>
          <a:p>
            <a:r>
              <a:rPr lang="en-US" sz="2400"/>
              <a:t>Irrigation district work permits</a:t>
            </a:r>
          </a:p>
          <a:p>
            <a:r>
              <a:rPr lang="en-US" sz="2400"/>
              <a:t>County encroachment/electrical permits</a:t>
            </a:r>
          </a:p>
          <a:p>
            <a:r>
              <a:rPr lang="en-US" sz="2400"/>
              <a:t>Cal/OSHA hot-work, LOTO</a:t>
            </a:r>
          </a:p>
          <a:p>
            <a:r>
              <a:rPr lang="en-US" sz="2400"/>
              <a:t>DPR licensing if needed</a:t>
            </a:r>
          </a:p>
          <a:p>
            <a:r>
              <a:rPr lang="en-US" sz="2400"/>
              <a:t>PMO checks; insurance required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E4696B6-1970-95FC-4D9A-E46ACA525E18}"/>
              </a:ext>
            </a:extLst>
          </p:cNvPr>
          <p:cNvSpPr/>
          <p:nvPr/>
        </p:nvSpPr>
        <p:spPr>
          <a:xfrm>
            <a:off x="0" y="0"/>
            <a:ext cx="381000" cy="2286000"/>
          </a:xfrm>
          <a:prstGeom prst="rect">
            <a:avLst/>
          </a:prstGeom>
          <a:solidFill>
            <a:srgbClr val="D7A2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8B3D96-D65A-B828-9DD7-6CB83410AE3F}"/>
              </a:ext>
            </a:extLst>
          </p:cNvPr>
          <p:cNvSpPr/>
          <p:nvPr/>
        </p:nvSpPr>
        <p:spPr>
          <a:xfrm>
            <a:off x="0" y="2286000"/>
            <a:ext cx="381000" cy="2286000"/>
          </a:xfrm>
          <a:prstGeom prst="rect">
            <a:avLst/>
          </a:prstGeom>
          <a:solidFill>
            <a:srgbClr val="0353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234C31-C7CD-BA3D-3171-FFF0724F936E}"/>
              </a:ext>
            </a:extLst>
          </p:cNvPr>
          <p:cNvSpPr/>
          <p:nvPr/>
        </p:nvSpPr>
        <p:spPr>
          <a:xfrm>
            <a:off x="0" y="4572000"/>
            <a:ext cx="381000" cy="2286000"/>
          </a:xfrm>
          <a:prstGeom prst="rect">
            <a:avLst/>
          </a:prstGeom>
          <a:solidFill>
            <a:srgbClr val="546F0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CA0B132-8DCD-FCBC-ABA7-E2FEBC9241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735825"/>
            <a:ext cx="463258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7855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682EA3-3647-1455-EE66-1CA1263D0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758" y="365125"/>
            <a:ext cx="10141242" cy="1325563"/>
          </a:xfrm>
        </p:spPr>
        <p:txBody>
          <a:bodyPr>
            <a:normAutofit/>
          </a:bodyPr>
          <a:lstStyle/>
          <a:p>
            <a:r>
              <a:rPr lang="en-US" sz="3520">
                <a:solidFill>
                  <a:srgbClr val="546F06"/>
                </a:solidFill>
              </a:rPr>
              <a:t>Equity and Inclusion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616F2D-85E0-9AD1-CB18-3D34DC9B31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Equity and inclusion drive DASIO</a:t>
            </a:r>
          </a:p>
          <a:p>
            <a:r>
              <a:rPr lang="en-US" sz="2400"/>
              <a:t>Underserved growers face adoption barriers</a:t>
            </a:r>
          </a:p>
          <a:p>
            <a:r>
              <a:rPr lang="en-US" sz="2400"/>
              <a:t>Multilingual, low-bandwidth training access</a:t>
            </a:r>
          </a:p>
          <a:p>
            <a:r>
              <a:rPr lang="en-US" sz="2400"/>
              <a:t>Flexible, ADA-compliant scheduling options</a:t>
            </a:r>
          </a:p>
          <a:p>
            <a:r>
              <a:rPr lang="en-US" sz="2400"/>
              <a:t>Low-cost tools, sharing, stipends</a:t>
            </a:r>
          </a:p>
          <a:p>
            <a:r>
              <a:rPr lang="en-US" sz="2400"/>
              <a:t>Peer mentorship and trusted partnerships</a:t>
            </a:r>
          </a:p>
          <a:p>
            <a:r>
              <a:rPr lang="en-US" sz="2400"/>
              <a:t>Clear dashboards with privacy protections</a:t>
            </a:r>
          </a:p>
          <a:p>
            <a:r>
              <a:rPr lang="en-US" sz="2400"/>
              <a:t>Benchmarks, feedback, continuous improvement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CD0098A-5621-BAAD-3E25-62871CF7B869}"/>
              </a:ext>
            </a:extLst>
          </p:cNvPr>
          <p:cNvSpPr/>
          <p:nvPr/>
        </p:nvSpPr>
        <p:spPr>
          <a:xfrm>
            <a:off x="0" y="0"/>
            <a:ext cx="381000" cy="2286000"/>
          </a:xfrm>
          <a:prstGeom prst="rect">
            <a:avLst/>
          </a:prstGeom>
          <a:solidFill>
            <a:srgbClr val="D7A2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6ABAD16-09C1-0E65-6876-537527D3B569}"/>
              </a:ext>
            </a:extLst>
          </p:cNvPr>
          <p:cNvSpPr/>
          <p:nvPr/>
        </p:nvSpPr>
        <p:spPr>
          <a:xfrm>
            <a:off x="0" y="2286000"/>
            <a:ext cx="381000" cy="2286000"/>
          </a:xfrm>
          <a:prstGeom prst="rect">
            <a:avLst/>
          </a:prstGeom>
          <a:solidFill>
            <a:srgbClr val="0353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2F7444D-D9E3-96B9-D7D9-B520AF6A2D7D}"/>
              </a:ext>
            </a:extLst>
          </p:cNvPr>
          <p:cNvSpPr/>
          <p:nvPr/>
        </p:nvSpPr>
        <p:spPr>
          <a:xfrm>
            <a:off x="0" y="4572000"/>
            <a:ext cx="381000" cy="2286000"/>
          </a:xfrm>
          <a:prstGeom prst="rect">
            <a:avLst/>
          </a:prstGeom>
          <a:solidFill>
            <a:srgbClr val="546F0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906C6F0-27C4-5C06-60E5-D89CE90612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735825"/>
            <a:ext cx="463258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0248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39578-7915-8026-DEE2-CAC7B8741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758" y="365125"/>
            <a:ext cx="10141242" cy="1325563"/>
          </a:xfrm>
        </p:spPr>
        <p:txBody>
          <a:bodyPr>
            <a:normAutofit/>
          </a:bodyPr>
          <a:lstStyle/>
          <a:p>
            <a:r>
              <a:rPr lang="en-US" sz="3520">
                <a:solidFill>
                  <a:srgbClr val="546F06"/>
                </a:solidFill>
              </a:rPr>
              <a:t>Budget Information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CC620-ECC6-4EBD-B217-2F120FE5CD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$294,805 AIGP, 24 months</a:t>
            </a:r>
          </a:p>
          <a:p>
            <a:r>
              <a:rPr lang="en-US" sz="2400"/>
              <a:t>Five cooperating farms, DASIO</a:t>
            </a:r>
          </a:p>
          <a:p>
            <a:r>
              <a:rPr lang="en-US" sz="2400"/>
              <a:t>On‑farm work prioritized</a:t>
            </a:r>
          </a:p>
          <a:p>
            <a:r>
              <a:rPr lang="en-US" sz="2400"/>
              <a:t>Personnel/fringe largest share</a:t>
            </a:r>
          </a:p>
          <a:p>
            <a:r>
              <a:rPr lang="en-US" sz="2400"/>
              <a:t>Capital sensing, flow audits</a:t>
            </a:r>
          </a:p>
          <a:p>
            <a:r>
              <a:rPr lang="en-US" sz="2400"/>
              <a:t>Training, demos, producer support</a:t>
            </a:r>
          </a:p>
          <a:p>
            <a:r>
              <a:rPr lang="en-US" sz="2400"/>
              <a:t>Indirect capped at 10% MTDC</a:t>
            </a:r>
          </a:p>
          <a:p>
            <a:r>
              <a:rPr lang="en-US" sz="2400"/>
              <a:t>Strong controls, compliant procurement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E302958-4DF8-96CF-617F-D9F3B6C23D9C}"/>
              </a:ext>
            </a:extLst>
          </p:cNvPr>
          <p:cNvSpPr/>
          <p:nvPr/>
        </p:nvSpPr>
        <p:spPr>
          <a:xfrm>
            <a:off x="0" y="0"/>
            <a:ext cx="381000" cy="2286000"/>
          </a:xfrm>
          <a:prstGeom prst="rect">
            <a:avLst/>
          </a:prstGeom>
          <a:solidFill>
            <a:srgbClr val="D7A2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FBF477C-5131-44CD-F2AC-126995C5C884}"/>
              </a:ext>
            </a:extLst>
          </p:cNvPr>
          <p:cNvSpPr/>
          <p:nvPr/>
        </p:nvSpPr>
        <p:spPr>
          <a:xfrm>
            <a:off x="0" y="2286000"/>
            <a:ext cx="381000" cy="2286000"/>
          </a:xfrm>
          <a:prstGeom prst="rect">
            <a:avLst/>
          </a:prstGeom>
          <a:solidFill>
            <a:srgbClr val="0353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AA054BE-EFB1-9B10-BCE3-02B336983388}"/>
              </a:ext>
            </a:extLst>
          </p:cNvPr>
          <p:cNvSpPr/>
          <p:nvPr/>
        </p:nvSpPr>
        <p:spPr>
          <a:xfrm>
            <a:off x="0" y="4572000"/>
            <a:ext cx="381000" cy="2286000"/>
          </a:xfrm>
          <a:prstGeom prst="rect">
            <a:avLst/>
          </a:prstGeom>
          <a:solidFill>
            <a:srgbClr val="546F0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1CCA724-9D95-6647-2E7F-A10F6A488D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735825"/>
            <a:ext cx="463258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508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76F48-566E-A5AC-C277-358481A68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758" y="365125"/>
            <a:ext cx="10141242" cy="1325563"/>
          </a:xfrm>
        </p:spPr>
        <p:txBody>
          <a:bodyPr>
            <a:normAutofit/>
          </a:bodyPr>
          <a:lstStyle/>
          <a:p>
            <a:r>
              <a:rPr lang="en-US" sz="3520">
                <a:solidFill>
                  <a:srgbClr val="546F06"/>
                </a:solidFill>
              </a:rPr>
              <a:t>Problem Statement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A4F627-F568-F07A-3BED-A780C4D741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Tight water, rising costs</a:t>
            </a:r>
          </a:p>
          <a:p>
            <a:r>
              <a:rPr lang="en-US" sz="2400"/>
              <a:t>Fragmented tools, no setpoints</a:t>
            </a:r>
          </a:p>
          <a:p>
            <a:r>
              <a:rPr lang="en-US" sz="2400"/>
              <a:t>Habit-based irrigation persists</a:t>
            </a:r>
          </a:p>
          <a:p>
            <a:r>
              <a:rPr lang="en-US" sz="2400"/>
              <a:t>Consequences: DU loss, leaching</a:t>
            </a:r>
          </a:p>
          <a:p>
            <a:r>
              <a:rPr lang="en-US" sz="2400"/>
              <a:t>Need interoperable, affordable workflow</a:t>
            </a:r>
          </a:p>
          <a:p>
            <a:r>
              <a:rPr lang="en-US" sz="2400"/>
              <a:t>Human-in-loop, bilingual, low-bandwidth</a:t>
            </a:r>
          </a:p>
          <a:p>
            <a:r>
              <a:rPr lang="en-US" sz="2400"/>
              <a:t>DASIO: sensing to actionable settings</a:t>
            </a:r>
          </a:p>
          <a:p>
            <a:r>
              <a:rPr lang="en-US" sz="2400"/>
              <a:t>Efficiency, resilience, broader adoption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14501FE-5E56-B870-07A9-5328359E5631}"/>
              </a:ext>
            </a:extLst>
          </p:cNvPr>
          <p:cNvSpPr/>
          <p:nvPr/>
        </p:nvSpPr>
        <p:spPr>
          <a:xfrm>
            <a:off x="0" y="0"/>
            <a:ext cx="381000" cy="2286000"/>
          </a:xfrm>
          <a:prstGeom prst="rect">
            <a:avLst/>
          </a:prstGeom>
          <a:solidFill>
            <a:srgbClr val="D7A2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94E58E-1E00-70B9-D84D-F29F2A269BE8}"/>
              </a:ext>
            </a:extLst>
          </p:cNvPr>
          <p:cNvSpPr/>
          <p:nvPr/>
        </p:nvSpPr>
        <p:spPr>
          <a:xfrm>
            <a:off x="0" y="2286000"/>
            <a:ext cx="381000" cy="2286000"/>
          </a:xfrm>
          <a:prstGeom prst="rect">
            <a:avLst/>
          </a:prstGeom>
          <a:solidFill>
            <a:srgbClr val="0353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2EAB42-FD2C-CF86-1AF8-8C03C5A99F59}"/>
              </a:ext>
            </a:extLst>
          </p:cNvPr>
          <p:cNvSpPr/>
          <p:nvPr/>
        </p:nvSpPr>
        <p:spPr>
          <a:xfrm>
            <a:off x="0" y="4572000"/>
            <a:ext cx="381000" cy="2286000"/>
          </a:xfrm>
          <a:prstGeom prst="rect">
            <a:avLst/>
          </a:prstGeom>
          <a:solidFill>
            <a:srgbClr val="546F0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ED12534-8A15-7F86-BFB2-1F7AC2375E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735825"/>
            <a:ext cx="463258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43111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16B1A2-AE98-87B0-7E41-D51EDDB27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758" y="365125"/>
            <a:ext cx="10141242" cy="1325563"/>
          </a:xfrm>
        </p:spPr>
        <p:txBody>
          <a:bodyPr>
            <a:normAutofit/>
          </a:bodyPr>
          <a:lstStyle/>
          <a:p>
            <a:r>
              <a:rPr lang="en-US" sz="3520">
                <a:solidFill>
                  <a:srgbClr val="546F06"/>
                </a:solidFill>
              </a:rPr>
              <a:t>Project Budget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E1D5A5-5CFC-E298-0B23-D399A73F0C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6141440" cy="4351338"/>
          </a:xfrm>
        </p:spPr>
        <p:txBody>
          <a:bodyPr>
            <a:normAutofit/>
          </a:bodyPr>
          <a:lstStyle/>
          <a:p>
            <a:r>
              <a:rPr lang="en-US" sz="2400" dirty="0"/>
              <a:t>2025 funding only: $451,300</a:t>
            </a:r>
          </a:p>
          <a:p>
            <a:r>
              <a:rPr lang="en-US" sz="2400" dirty="0"/>
              <a:t>Sources: $400k grant, $51.3k share</a:t>
            </a:r>
          </a:p>
          <a:p>
            <a:r>
              <a:rPr lang="en-US" sz="2400" dirty="0"/>
              <a:t>Expenses equal income: $451,300</a:t>
            </a:r>
          </a:p>
          <a:p>
            <a:r>
              <a:rPr lang="en-US" sz="2400" dirty="0"/>
              <a:t>Personnel and fringe dominate costs</a:t>
            </a:r>
          </a:p>
          <a:p>
            <a:r>
              <a:rPr lang="en-US" sz="2400" dirty="0"/>
              <a:t>Additional ops, equipment, </a:t>
            </a:r>
            <a:r>
              <a:rPr lang="en-US" sz="2400" dirty="0" err="1"/>
              <a:t>indirects</a:t>
            </a:r>
            <a:endParaRPr lang="en-US" sz="2400" dirty="0"/>
          </a:p>
          <a:p>
            <a:r>
              <a:rPr lang="en-US" sz="2400" dirty="0"/>
              <a:t>Assets acquired: $38,000 total</a:t>
            </a:r>
          </a:p>
          <a:p>
            <a:r>
              <a:rPr lang="en-US" sz="2400" dirty="0"/>
              <a:t>2026–2027: no budget activity</a:t>
            </a:r>
          </a:p>
          <a:p>
            <a:r>
              <a:rPr lang="en-US" sz="2400" dirty="0"/>
              <a:t>Reported surplus: $38,000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F37C3BA-DBE8-EBF6-F23C-EB4DA4E9FD5C}"/>
              </a:ext>
            </a:extLst>
          </p:cNvPr>
          <p:cNvSpPr/>
          <p:nvPr/>
        </p:nvSpPr>
        <p:spPr>
          <a:xfrm>
            <a:off x="0" y="0"/>
            <a:ext cx="381000" cy="2286000"/>
          </a:xfrm>
          <a:prstGeom prst="rect">
            <a:avLst/>
          </a:prstGeom>
          <a:solidFill>
            <a:srgbClr val="D7A2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DA0497-5862-ACE5-F3B5-7766AAFE3ED2}"/>
              </a:ext>
            </a:extLst>
          </p:cNvPr>
          <p:cNvSpPr/>
          <p:nvPr/>
        </p:nvSpPr>
        <p:spPr>
          <a:xfrm>
            <a:off x="0" y="2286000"/>
            <a:ext cx="381000" cy="2286000"/>
          </a:xfrm>
          <a:prstGeom prst="rect">
            <a:avLst/>
          </a:prstGeom>
          <a:solidFill>
            <a:srgbClr val="0353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DCB5AA8-FD00-8E0D-5444-269382814EC1}"/>
              </a:ext>
            </a:extLst>
          </p:cNvPr>
          <p:cNvSpPr/>
          <p:nvPr/>
        </p:nvSpPr>
        <p:spPr>
          <a:xfrm>
            <a:off x="0" y="4572000"/>
            <a:ext cx="381000" cy="2286000"/>
          </a:xfrm>
          <a:prstGeom prst="rect">
            <a:avLst/>
          </a:prstGeom>
          <a:solidFill>
            <a:srgbClr val="546F0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3C2B03A-F68E-2577-AB6D-5F9352DF5F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735825"/>
            <a:ext cx="463258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0841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6A7EC-ECF3-BE04-B6A8-0D78D6FD7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758" y="365125"/>
            <a:ext cx="10141242" cy="1325563"/>
          </a:xfrm>
        </p:spPr>
        <p:txBody>
          <a:bodyPr>
            <a:normAutofit/>
          </a:bodyPr>
          <a:lstStyle/>
          <a:p>
            <a:r>
              <a:rPr lang="en-US" sz="3520">
                <a:solidFill>
                  <a:srgbClr val="546F06"/>
                </a:solidFill>
              </a:rPr>
              <a:t>Price Comparison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69A08-FBF7-4CF5-B7FE-494EA13BFF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Balanced cost, comprehensive features</a:t>
            </a:r>
          </a:p>
          <a:p>
            <a:r>
              <a:rPr lang="en-US" sz="2400"/>
              <a:t>$265k–$295k over 24 months</a:t>
            </a:r>
          </a:p>
          <a:p>
            <a:r>
              <a:rPr lang="en-US" sz="2400"/>
              <a:t>DU and pressure/flow verification</a:t>
            </a:r>
          </a:p>
          <a:p>
            <a:r>
              <a:rPr lang="en-US" sz="2400"/>
              <a:t>Rigorous QA/QC, bilingual deliverables</a:t>
            </a:r>
          </a:p>
          <a:p>
            <a:r>
              <a:rPr lang="en-US" sz="2400"/>
              <a:t>Open data, low-bandwidth usability</a:t>
            </a:r>
          </a:p>
          <a:p>
            <a:r>
              <a:rPr lang="en-US" sz="2400"/>
              <a:t>Competitor 1: higher, proprietary lock-ins</a:t>
            </a:r>
          </a:p>
          <a:p>
            <a:r>
              <a:rPr lang="en-US" sz="2400"/>
              <a:t>Competitor 2: cheaper, limited support</a:t>
            </a:r>
          </a:p>
          <a:p>
            <a:r>
              <a:rPr lang="en-US" sz="2400"/>
              <a:t>Maximizes savings, post-grant adoption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AB88B8E-47BD-B7C7-DF0E-2907F9402B32}"/>
              </a:ext>
            </a:extLst>
          </p:cNvPr>
          <p:cNvSpPr/>
          <p:nvPr/>
        </p:nvSpPr>
        <p:spPr>
          <a:xfrm>
            <a:off x="0" y="0"/>
            <a:ext cx="381000" cy="2286000"/>
          </a:xfrm>
          <a:prstGeom prst="rect">
            <a:avLst/>
          </a:prstGeom>
          <a:solidFill>
            <a:srgbClr val="D7A2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C3D4CE7-D6A0-2B41-45AD-7C57BB0CC970}"/>
              </a:ext>
            </a:extLst>
          </p:cNvPr>
          <p:cNvSpPr/>
          <p:nvPr/>
        </p:nvSpPr>
        <p:spPr>
          <a:xfrm>
            <a:off x="0" y="2286000"/>
            <a:ext cx="381000" cy="2286000"/>
          </a:xfrm>
          <a:prstGeom prst="rect">
            <a:avLst/>
          </a:prstGeom>
          <a:solidFill>
            <a:srgbClr val="0353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1625D01-D6C1-8696-7C1D-5077350A64C6}"/>
              </a:ext>
            </a:extLst>
          </p:cNvPr>
          <p:cNvSpPr/>
          <p:nvPr/>
        </p:nvSpPr>
        <p:spPr>
          <a:xfrm>
            <a:off x="0" y="4572000"/>
            <a:ext cx="381000" cy="2286000"/>
          </a:xfrm>
          <a:prstGeom prst="rect">
            <a:avLst/>
          </a:prstGeom>
          <a:solidFill>
            <a:srgbClr val="546F0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959FF2-1235-E37B-6D80-B7B971A4E1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735825"/>
            <a:ext cx="463258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2466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17F99-E674-9619-8678-8BFAF6031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758" y="365125"/>
            <a:ext cx="10141242" cy="1325563"/>
          </a:xfrm>
        </p:spPr>
        <p:txBody>
          <a:bodyPr>
            <a:normAutofit/>
          </a:bodyPr>
          <a:lstStyle/>
          <a:p>
            <a:r>
              <a:rPr lang="en-US" sz="3520">
                <a:solidFill>
                  <a:srgbClr val="546F06"/>
                </a:solidFill>
              </a:rPr>
              <a:t>Capacity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ECCDFE-0F4E-8947-F247-9D7E98619B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Five farms in 24 months</a:t>
            </a:r>
          </a:p>
          <a:p>
            <a:r>
              <a:rPr lang="en-US" sz="2400"/>
              <a:t>Parallel alpha sites; rapid commissioning</a:t>
            </a:r>
          </a:p>
          <a:p>
            <a:r>
              <a:rPr lang="en-US" sz="2400"/>
              <a:t>≥95% uptime; ≤5% error</a:t>
            </a:r>
          </a:p>
          <a:p>
            <a:r>
              <a:rPr lang="en-US" sz="2400"/>
              <a:t>QA/QC dashboards and KPIs</a:t>
            </a:r>
          </a:p>
          <a:p>
            <a:r>
              <a:rPr lang="en-US" sz="2400"/>
              <a:t>Grants-compliant, auditable controls</a:t>
            </a:r>
          </a:p>
          <a:p>
            <a:r>
              <a:rPr lang="en-US" sz="2400"/>
              <a:t>Micro/drip sensing and automation</a:t>
            </a:r>
          </a:p>
          <a:p>
            <a:r>
              <a:rPr lang="en-US" sz="2400"/>
              <a:t>Surge capacity: partners, loaners</a:t>
            </a:r>
          </a:p>
          <a:p>
            <a:r>
              <a:rPr lang="en-US" sz="2400"/>
              <a:t>Phased schedule with go/no-go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5E415A1-780B-EB9C-F106-97CC62F8B0CB}"/>
              </a:ext>
            </a:extLst>
          </p:cNvPr>
          <p:cNvSpPr/>
          <p:nvPr/>
        </p:nvSpPr>
        <p:spPr>
          <a:xfrm>
            <a:off x="0" y="0"/>
            <a:ext cx="381000" cy="2286000"/>
          </a:xfrm>
          <a:prstGeom prst="rect">
            <a:avLst/>
          </a:prstGeom>
          <a:solidFill>
            <a:srgbClr val="D7A2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251951-F1EF-08FE-F196-6CA1ABE54657}"/>
              </a:ext>
            </a:extLst>
          </p:cNvPr>
          <p:cNvSpPr/>
          <p:nvPr/>
        </p:nvSpPr>
        <p:spPr>
          <a:xfrm>
            <a:off x="0" y="2286000"/>
            <a:ext cx="381000" cy="2286000"/>
          </a:xfrm>
          <a:prstGeom prst="rect">
            <a:avLst/>
          </a:prstGeom>
          <a:solidFill>
            <a:srgbClr val="0353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3ECEF2B-8C69-1FAE-45AB-93795AC7276F}"/>
              </a:ext>
            </a:extLst>
          </p:cNvPr>
          <p:cNvSpPr/>
          <p:nvPr/>
        </p:nvSpPr>
        <p:spPr>
          <a:xfrm>
            <a:off x="0" y="4572000"/>
            <a:ext cx="381000" cy="2286000"/>
          </a:xfrm>
          <a:prstGeom prst="rect">
            <a:avLst/>
          </a:prstGeom>
          <a:solidFill>
            <a:srgbClr val="546F0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55B320A-0A74-31AD-ED2D-00D4EA0CF7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735825"/>
            <a:ext cx="463258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2509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F3556-98E9-604C-A64D-05A200D07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758" y="365125"/>
            <a:ext cx="10141242" cy="1325563"/>
          </a:xfrm>
        </p:spPr>
        <p:txBody>
          <a:bodyPr>
            <a:normAutofit/>
          </a:bodyPr>
          <a:lstStyle/>
          <a:p>
            <a:r>
              <a:rPr lang="en-US" sz="3520">
                <a:solidFill>
                  <a:srgbClr val="546F06"/>
                </a:solidFill>
              </a:rPr>
              <a:t>Certifications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11B3BD-9C64-9F6A-37E5-752D85A9D8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Certified for AIGP DASIO</a:t>
            </a:r>
          </a:p>
          <a:p>
            <a:r>
              <a:rPr lang="en-US" sz="2400"/>
              <a:t>Attachment E executed by AOR</a:t>
            </a:r>
          </a:p>
          <a:p>
            <a:r>
              <a:rPr lang="en-US" sz="2400"/>
              <a:t>Active SAM; UEI L9K5J7M3N2Q1</a:t>
            </a:r>
          </a:p>
          <a:p>
            <a:r>
              <a:rPr lang="en-US" sz="2400"/>
              <a:t>Non‑debarment screening; 5‑day reporting</a:t>
            </a:r>
          </a:p>
          <a:p>
            <a:r>
              <a:rPr lang="en-US" sz="2400"/>
              <a:t>Drug‑free, EEO, ADA; accessibility</a:t>
            </a:r>
          </a:p>
          <a:p>
            <a:r>
              <a:rPr lang="en-US" sz="2400"/>
              <a:t>Small business, COI, insurance</a:t>
            </a:r>
          </a:p>
          <a:p>
            <a:r>
              <a:rPr lang="en-US" sz="2400"/>
              <a:t>Equipment stewardship, calibration, disposition</a:t>
            </a:r>
          </a:p>
          <a:p>
            <a:r>
              <a:rPr lang="en-US" sz="2400"/>
              <a:t>AOR: Carolina “Carrie” Holt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F045036-519C-2755-A0A1-585C98B515B0}"/>
              </a:ext>
            </a:extLst>
          </p:cNvPr>
          <p:cNvSpPr/>
          <p:nvPr/>
        </p:nvSpPr>
        <p:spPr>
          <a:xfrm>
            <a:off x="0" y="0"/>
            <a:ext cx="381000" cy="2286000"/>
          </a:xfrm>
          <a:prstGeom prst="rect">
            <a:avLst/>
          </a:prstGeom>
          <a:solidFill>
            <a:srgbClr val="D7A2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D29EEF7-5047-1AC6-8EB9-829E1F924CF0}"/>
              </a:ext>
            </a:extLst>
          </p:cNvPr>
          <p:cNvSpPr/>
          <p:nvPr/>
        </p:nvSpPr>
        <p:spPr>
          <a:xfrm>
            <a:off x="0" y="2286000"/>
            <a:ext cx="381000" cy="2286000"/>
          </a:xfrm>
          <a:prstGeom prst="rect">
            <a:avLst/>
          </a:prstGeom>
          <a:solidFill>
            <a:srgbClr val="0353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19D40A9-8E12-3B24-E1BB-8CC92DF28FB4}"/>
              </a:ext>
            </a:extLst>
          </p:cNvPr>
          <p:cNvSpPr/>
          <p:nvPr/>
        </p:nvSpPr>
        <p:spPr>
          <a:xfrm>
            <a:off x="0" y="4572000"/>
            <a:ext cx="381000" cy="2286000"/>
          </a:xfrm>
          <a:prstGeom prst="rect">
            <a:avLst/>
          </a:prstGeom>
          <a:solidFill>
            <a:srgbClr val="546F0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12E754F-0346-9D84-6374-C0308031B1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735825"/>
            <a:ext cx="463258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5580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DBAED-237B-8FB4-2A0C-6BE87FDD3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758" y="365125"/>
            <a:ext cx="10141242" cy="1325563"/>
          </a:xfrm>
        </p:spPr>
        <p:txBody>
          <a:bodyPr>
            <a:normAutofit/>
          </a:bodyPr>
          <a:lstStyle/>
          <a:p>
            <a:r>
              <a:rPr lang="en-US" sz="3520">
                <a:solidFill>
                  <a:srgbClr val="546F06"/>
                </a:solidFill>
              </a:rPr>
              <a:t>Resume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184A2F-41B1-36ED-8DBC-5A91A2E01E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Integrated agronomy-to-analytics team</a:t>
            </a:r>
          </a:p>
          <a:p>
            <a:r>
              <a:rPr lang="en-US" sz="2400"/>
              <a:t>Aligned to DASIO milestones</a:t>
            </a:r>
          </a:p>
          <a:p>
            <a:r>
              <a:rPr lang="en-US" sz="2400"/>
              <a:t>Experimental design, KPI governance</a:t>
            </a:r>
          </a:p>
          <a:p>
            <a:r>
              <a:rPr lang="en-US" sz="2400"/>
              <a:t>SCADA, commissioning, DU diagnostics</a:t>
            </a:r>
          </a:p>
          <a:p>
            <a:r>
              <a:rPr lang="en-US" sz="2400"/>
              <a:t>QA pipelines, KPI dashboards</a:t>
            </a:r>
          </a:p>
          <a:p>
            <a:r>
              <a:rPr lang="en-US" sz="2400"/>
              <a:t>Training, adoption, bilingual outreach</a:t>
            </a:r>
          </a:p>
          <a:p>
            <a:r>
              <a:rPr lang="en-US" sz="2400"/>
              <a:t>Financial controls, asset management</a:t>
            </a:r>
          </a:p>
          <a:p>
            <a:r>
              <a:rPr lang="en-US" sz="2400"/>
              <a:t>Installations, sampling, safety SOPs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2BE86B-C617-291B-DCD6-D4C1C09B719B}"/>
              </a:ext>
            </a:extLst>
          </p:cNvPr>
          <p:cNvSpPr/>
          <p:nvPr/>
        </p:nvSpPr>
        <p:spPr>
          <a:xfrm>
            <a:off x="0" y="0"/>
            <a:ext cx="381000" cy="2286000"/>
          </a:xfrm>
          <a:prstGeom prst="rect">
            <a:avLst/>
          </a:prstGeom>
          <a:solidFill>
            <a:srgbClr val="D7A2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9D8BE17-469F-3529-419B-8A71F65C87D8}"/>
              </a:ext>
            </a:extLst>
          </p:cNvPr>
          <p:cNvSpPr/>
          <p:nvPr/>
        </p:nvSpPr>
        <p:spPr>
          <a:xfrm>
            <a:off x="0" y="2286000"/>
            <a:ext cx="381000" cy="2286000"/>
          </a:xfrm>
          <a:prstGeom prst="rect">
            <a:avLst/>
          </a:prstGeom>
          <a:solidFill>
            <a:srgbClr val="0353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857BB43-99CA-399E-2654-2502AB6177A7}"/>
              </a:ext>
            </a:extLst>
          </p:cNvPr>
          <p:cNvSpPr/>
          <p:nvPr/>
        </p:nvSpPr>
        <p:spPr>
          <a:xfrm>
            <a:off x="0" y="4572000"/>
            <a:ext cx="381000" cy="2286000"/>
          </a:xfrm>
          <a:prstGeom prst="rect">
            <a:avLst/>
          </a:prstGeom>
          <a:solidFill>
            <a:srgbClr val="546F0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C16B1C8-B7F2-D1AD-291A-0281DE7FFB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735825"/>
            <a:ext cx="463258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47452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16EDF-B7BB-C4F8-D72C-F0382CCC6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758" y="365125"/>
            <a:ext cx="10141242" cy="1325563"/>
          </a:xfrm>
        </p:spPr>
        <p:txBody>
          <a:bodyPr>
            <a:normAutofit/>
          </a:bodyPr>
          <a:lstStyle/>
          <a:p>
            <a:r>
              <a:rPr lang="en-US" sz="3520">
                <a:solidFill>
                  <a:srgbClr val="546F06"/>
                </a:solidFill>
              </a:rPr>
              <a:t>Intellectual Property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67534D-BFF2-661A-103B-35C171718C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Protect proprietary and open methods</a:t>
            </a:r>
          </a:p>
          <a:p>
            <a:r>
              <a:rPr lang="en-US" sz="2400"/>
              <a:t>Background IP register, access controls</a:t>
            </a:r>
          </a:p>
          <a:p>
            <a:r>
              <a:rPr lang="en-US" sz="2400"/>
              <a:t>Executables, open equivalents enable replication</a:t>
            </a:r>
          </a:p>
          <a:p>
            <a:r>
              <a:rPr lang="en-US" sz="2400"/>
              <a:t>Foreground IP ownership; AIGP license</a:t>
            </a:r>
          </a:p>
          <a:p>
            <a:r>
              <a:rPr lang="en-US" sz="2400"/>
              <a:t>Clear licensing, versioned public artifacts</a:t>
            </a:r>
          </a:p>
          <a:p>
            <a:r>
              <a:rPr lang="en-US" sz="2400"/>
              <a:t>Third-party permissions, attribution, compliance</a:t>
            </a:r>
          </a:p>
          <a:p>
            <a:r>
              <a:rPr lang="en-US" sz="2400"/>
              <a:t>Producer privacy, consent, secure handling</a:t>
            </a:r>
          </a:p>
          <a:p>
            <a:r>
              <a:rPr lang="en-US" sz="2400"/>
              <a:t>Partner IP disclosures; limited licenses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EC3CC81-FDFC-C987-350F-D16A2A2BC4D9}"/>
              </a:ext>
            </a:extLst>
          </p:cNvPr>
          <p:cNvSpPr/>
          <p:nvPr/>
        </p:nvSpPr>
        <p:spPr>
          <a:xfrm>
            <a:off x="0" y="0"/>
            <a:ext cx="381000" cy="2286000"/>
          </a:xfrm>
          <a:prstGeom prst="rect">
            <a:avLst/>
          </a:prstGeom>
          <a:solidFill>
            <a:srgbClr val="D7A2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36869E-6EDF-5421-B152-19E08D5B83C3}"/>
              </a:ext>
            </a:extLst>
          </p:cNvPr>
          <p:cNvSpPr/>
          <p:nvPr/>
        </p:nvSpPr>
        <p:spPr>
          <a:xfrm>
            <a:off x="0" y="2286000"/>
            <a:ext cx="381000" cy="2286000"/>
          </a:xfrm>
          <a:prstGeom prst="rect">
            <a:avLst/>
          </a:prstGeom>
          <a:solidFill>
            <a:srgbClr val="0353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36AA93-05BE-0687-A5E1-A337487EF7BC}"/>
              </a:ext>
            </a:extLst>
          </p:cNvPr>
          <p:cNvSpPr/>
          <p:nvPr/>
        </p:nvSpPr>
        <p:spPr>
          <a:xfrm>
            <a:off x="0" y="4572000"/>
            <a:ext cx="381000" cy="2286000"/>
          </a:xfrm>
          <a:prstGeom prst="rect">
            <a:avLst/>
          </a:prstGeom>
          <a:solidFill>
            <a:srgbClr val="546F0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EB70044-79B9-FB9E-D924-0E63AF7FD4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735825"/>
            <a:ext cx="463258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6408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3770F-505B-ECDA-F9D3-BD5C5FFA7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758" y="365125"/>
            <a:ext cx="10141242" cy="1325563"/>
          </a:xfrm>
        </p:spPr>
        <p:txBody>
          <a:bodyPr>
            <a:normAutofit/>
          </a:bodyPr>
          <a:lstStyle/>
          <a:p>
            <a:r>
              <a:rPr lang="en-US" sz="3520">
                <a:solidFill>
                  <a:srgbClr val="546F06"/>
                </a:solidFill>
              </a:rPr>
              <a:t>References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01580F-5F38-BEAA-ECA7-34B716E6B1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References available upon request</a:t>
            </a:r>
          </a:p>
          <a:p>
            <a:r>
              <a:rPr lang="en-US" sz="2400"/>
              <a:t>Three producer-facing projects completed</a:t>
            </a:r>
          </a:p>
          <a:p>
            <a:r>
              <a:rPr lang="en-US" sz="2400"/>
              <a:t>Variable-rate micro-irrigation pilot validated</a:t>
            </a:r>
          </a:p>
          <a:p>
            <a:r>
              <a:rPr lang="en-US" sz="2400"/>
              <a:t>Salinity monitoring, leaching advisories</a:t>
            </a:r>
          </a:p>
          <a:p>
            <a:r>
              <a:rPr lang="en-US" sz="2400"/>
              <a:t>Water-use benchmarking, dashboards published</a:t>
            </a:r>
          </a:p>
          <a:p>
            <a:r>
              <a:rPr lang="en-US" sz="2400"/>
              <a:t>Producer-ready tools and trainings</a:t>
            </a:r>
          </a:p>
          <a:p>
            <a:r>
              <a:rPr lang="en-US" sz="2400"/>
              <a:t>Strong data governance, QA/QC</a:t>
            </a:r>
          </a:p>
          <a:p>
            <a:r>
              <a:rPr lang="en-US" sz="2400"/>
              <a:t>AIGP-aligned, equity-focused dissemination materials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3FE2178-7BED-3C69-FC3A-8CBF717EB61B}"/>
              </a:ext>
            </a:extLst>
          </p:cNvPr>
          <p:cNvSpPr/>
          <p:nvPr/>
        </p:nvSpPr>
        <p:spPr>
          <a:xfrm>
            <a:off x="0" y="0"/>
            <a:ext cx="381000" cy="2286000"/>
          </a:xfrm>
          <a:prstGeom prst="rect">
            <a:avLst/>
          </a:prstGeom>
          <a:solidFill>
            <a:srgbClr val="D7A2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71F5E47-0F7E-4FA2-1DD8-5FAF3E46F81C}"/>
              </a:ext>
            </a:extLst>
          </p:cNvPr>
          <p:cNvSpPr/>
          <p:nvPr/>
        </p:nvSpPr>
        <p:spPr>
          <a:xfrm>
            <a:off x="0" y="2286000"/>
            <a:ext cx="381000" cy="2286000"/>
          </a:xfrm>
          <a:prstGeom prst="rect">
            <a:avLst/>
          </a:prstGeom>
          <a:solidFill>
            <a:srgbClr val="0353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E81D8DA-C61E-801F-A912-A7294B6D2490}"/>
              </a:ext>
            </a:extLst>
          </p:cNvPr>
          <p:cNvSpPr/>
          <p:nvPr/>
        </p:nvSpPr>
        <p:spPr>
          <a:xfrm>
            <a:off x="0" y="4572000"/>
            <a:ext cx="381000" cy="2286000"/>
          </a:xfrm>
          <a:prstGeom prst="rect">
            <a:avLst/>
          </a:prstGeom>
          <a:solidFill>
            <a:srgbClr val="546F0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EB03A28-7221-24DD-AFF6-8397118459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735825"/>
            <a:ext cx="463258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8948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1A5BF-1645-E3C6-2D38-BD073FDBD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758" y="365125"/>
            <a:ext cx="10141242" cy="1325563"/>
          </a:xfrm>
        </p:spPr>
        <p:txBody>
          <a:bodyPr>
            <a:normAutofit/>
          </a:bodyPr>
          <a:lstStyle/>
          <a:p>
            <a:r>
              <a:rPr lang="en-US" sz="3520">
                <a:solidFill>
                  <a:srgbClr val="546F06"/>
                </a:solidFill>
              </a:rPr>
              <a:t>Partners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5E6C70-C382-A8D8-56F7-BA199B793D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UCCE: agronomy, trials, grower education</a:t>
            </a:r>
          </a:p>
          <a:p>
            <a:r>
              <a:rPr lang="en-US" sz="2400"/>
              <a:t>RCD: recruitment, logistics, demonstrations</a:t>
            </a:r>
          </a:p>
          <a:p>
            <a:r>
              <a:rPr lang="en-US" sz="2400"/>
              <a:t>DataCommons: open, replicable analytics</a:t>
            </a:r>
          </a:p>
          <a:p>
            <a:r>
              <a:rPr lang="en-US" sz="2400"/>
              <a:t>Stronger rigor and adoption pipeline</a:t>
            </a:r>
          </a:p>
          <a:p>
            <a:r>
              <a:rPr lang="en-US" sz="2400"/>
              <a:t>Integrated conservation, peer learning forums</a:t>
            </a:r>
          </a:p>
          <a:p>
            <a:r>
              <a:rPr lang="en-US" sz="2400"/>
              <a:t>Transparent KPIs, lower ownership costs</a:t>
            </a:r>
          </a:p>
          <a:p>
            <a:r>
              <a:rPr lang="en-US" sz="2400"/>
              <a:t>Clear governance, compliance, procurement</a:t>
            </a:r>
          </a:p>
          <a:p>
            <a:r>
              <a:rPr lang="en-US" sz="2400"/>
              <a:t>Cost allocation and producer support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4077E67-03CC-A1F9-B525-4DC604CAF968}"/>
              </a:ext>
            </a:extLst>
          </p:cNvPr>
          <p:cNvSpPr/>
          <p:nvPr/>
        </p:nvSpPr>
        <p:spPr>
          <a:xfrm>
            <a:off x="0" y="0"/>
            <a:ext cx="381000" cy="2286000"/>
          </a:xfrm>
          <a:prstGeom prst="rect">
            <a:avLst/>
          </a:prstGeom>
          <a:solidFill>
            <a:srgbClr val="D7A2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72DF3EF-A9E8-FD6B-92AE-47F6A3A82800}"/>
              </a:ext>
            </a:extLst>
          </p:cNvPr>
          <p:cNvSpPr/>
          <p:nvPr/>
        </p:nvSpPr>
        <p:spPr>
          <a:xfrm>
            <a:off x="0" y="2286000"/>
            <a:ext cx="381000" cy="2286000"/>
          </a:xfrm>
          <a:prstGeom prst="rect">
            <a:avLst/>
          </a:prstGeom>
          <a:solidFill>
            <a:srgbClr val="0353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84BA910-3F20-7057-C0A6-1E69AD71B935}"/>
              </a:ext>
            </a:extLst>
          </p:cNvPr>
          <p:cNvSpPr/>
          <p:nvPr/>
        </p:nvSpPr>
        <p:spPr>
          <a:xfrm>
            <a:off x="0" y="4572000"/>
            <a:ext cx="381000" cy="2286000"/>
          </a:xfrm>
          <a:prstGeom prst="rect">
            <a:avLst/>
          </a:prstGeom>
          <a:solidFill>
            <a:srgbClr val="546F0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F26570D-0B74-9657-DECA-F3A039ED9C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735825"/>
            <a:ext cx="463258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05638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EB53C-D595-7CDC-B82D-2D0CBE7F2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758" y="365125"/>
            <a:ext cx="10141242" cy="1325563"/>
          </a:xfrm>
        </p:spPr>
        <p:txBody>
          <a:bodyPr>
            <a:normAutofit/>
          </a:bodyPr>
          <a:lstStyle/>
          <a:p>
            <a:r>
              <a:rPr lang="en-US" sz="3520">
                <a:solidFill>
                  <a:srgbClr val="546F06"/>
                </a:solidFill>
              </a:rPr>
              <a:t>Stakeholders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A2E7C7-8FE0-A181-E2A0-BE51160221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Producer-centered co-design, adoption</a:t>
            </a:r>
          </a:p>
          <a:p>
            <a:r>
              <a:rPr lang="en-US" sz="2400"/>
              <a:t>Quarterly Advisory Group governance</a:t>
            </a:r>
          </a:p>
          <a:p>
            <a:r>
              <a:rPr lang="en-US" sz="2400"/>
              <a:t>Producers pilot, validate, metrics</a:t>
            </a:r>
          </a:p>
          <a:p>
            <a:r>
              <a:rPr lang="en-US" sz="2400"/>
              <a:t>Extension standards, evaluation, training</a:t>
            </a:r>
          </a:p>
          <a:p>
            <a:r>
              <a:rPr lang="en-US" sz="2400"/>
              <a:t>RCD and co-ops: reach, sharing</a:t>
            </a:r>
          </a:p>
          <a:p>
            <a:r>
              <a:rPr lang="en-US" sz="2400"/>
              <a:t>Tribal liaison: culture, data sovereignty</a:t>
            </a:r>
          </a:p>
          <a:p>
            <a:r>
              <a:rPr lang="en-US" sz="2400"/>
              <a:t>VerdantEdge integration, QA/QC, support</a:t>
            </a:r>
          </a:p>
          <a:p>
            <a:r>
              <a:rPr lang="en-US" sz="2400"/>
              <a:t>Sustained WUE, DU, labor savings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BA5650C-13BE-AEF4-CCFF-E05BE9DA1106}"/>
              </a:ext>
            </a:extLst>
          </p:cNvPr>
          <p:cNvSpPr/>
          <p:nvPr/>
        </p:nvSpPr>
        <p:spPr>
          <a:xfrm>
            <a:off x="0" y="0"/>
            <a:ext cx="381000" cy="2286000"/>
          </a:xfrm>
          <a:prstGeom prst="rect">
            <a:avLst/>
          </a:prstGeom>
          <a:solidFill>
            <a:srgbClr val="D7A2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68A3754-8745-E37C-97D5-C4D1734FAA7F}"/>
              </a:ext>
            </a:extLst>
          </p:cNvPr>
          <p:cNvSpPr/>
          <p:nvPr/>
        </p:nvSpPr>
        <p:spPr>
          <a:xfrm>
            <a:off x="0" y="2286000"/>
            <a:ext cx="381000" cy="2286000"/>
          </a:xfrm>
          <a:prstGeom prst="rect">
            <a:avLst/>
          </a:prstGeom>
          <a:solidFill>
            <a:srgbClr val="0353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D3E107C-BA71-01DF-A873-B3A74DD66708}"/>
              </a:ext>
            </a:extLst>
          </p:cNvPr>
          <p:cNvSpPr/>
          <p:nvPr/>
        </p:nvSpPr>
        <p:spPr>
          <a:xfrm>
            <a:off x="0" y="4572000"/>
            <a:ext cx="381000" cy="2286000"/>
          </a:xfrm>
          <a:prstGeom prst="rect">
            <a:avLst/>
          </a:prstGeom>
          <a:solidFill>
            <a:srgbClr val="546F0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CF05C63-F4FA-1A0C-671E-3E09F1B082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735825"/>
            <a:ext cx="463258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22248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128CE-3012-D2CC-9CB2-0060B9807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758" y="365125"/>
            <a:ext cx="10141242" cy="1325563"/>
          </a:xfrm>
        </p:spPr>
        <p:txBody>
          <a:bodyPr>
            <a:normAutofit/>
          </a:bodyPr>
          <a:lstStyle/>
          <a:p>
            <a:r>
              <a:rPr lang="en-US" sz="3520">
                <a:solidFill>
                  <a:srgbClr val="546F06"/>
                </a:solidFill>
              </a:rPr>
              <a:t>RACI Matrix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69C194-F3BF-91F2-D1BF-7EA2B89071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5130800" cy="4351338"/>
          </a:xfrm>
        </p:spPr>
        <p:txBody>
          <a:bodyPr>
            <a:normAutofit fontScale="85000" lnSpcReduction="20000"/>
          </a:bodyPr>
          <a:lstStyle/>
          <a:p>
            <a:r>
              <a:rPr lang="en-US"/>
              <a:t>RACI ensures clear ownership</a:t>
            </a:r>
          </a:p>
          <a:p>
            <a:r>
              <a:rPr lang="en-US"/>
              <a:t>Responsible: daily execution, drafts</a:t>
            </a:r>
          </a:p>
          <a:p>
            <a:r>
              <a:rPr lang="en-US"/>
              <a:t>Accountable: approvals, delivery, variance</a:t>
            </a:r>
          </a:p>
          <a:p>
            <a:r>
              <a:rPr lang="en-US"/>
              <a:t>Consulted: expert and stakeholder input</a:t>
            </a:r>
          </a:p>
          <a:p>
            <a:r>
              <a:rPr lang="en-US"/>
              <a:t>Informed: status, coordination, compliance</a:t>
            </a:r>
          </a:p>
          <a:p>
            <a:r>
              <a:rPr lang="en-US"/>
              <a:t>AOR: procurement, reporting accountable</a:t>
            </a:r>
          </a:p>
          <a:p>
            <a:r>
              <a:rPr lang="en-US"/>
              <a:t>PI: chiefly accountable leadership</a:t>
            </a:r>
          </a:p>
          <a:p>
            <a:r>
              <a:rPr lang="en-US"/>
              <a:t>Tech/Data Leads: field/data responsibility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774E580-6623-7C1C-AB9D-30026F34A7BC}"/>
              </a:ext>
            </a:extLst>
          </p:cNvPr>
          <p:cNvSpPr/>
          <p:nvPr/>
        </p:nvSpPr>
        <p:spPr>
          <a:xfrm>
            <a:off x="0" y="0"/>
            <a:ext cx="381000" cy="2286000"/>
          </a:xfrm>
          <a:prstGeom prst="rect">
            <a:avLst/>
          </a:prstGeom>
          <a:solidFill>
            <a:srgbClr val="D7A2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9547810-0338-B59A-7379-2577CC2DE517}"/>
              </a:ext>
            </a:extLst>
          </p:cNvPr>
          <p:cNvSpPr/>
          <p:nvPr/>
        </p:nvSpPr>
        <p:spPr>
          <a:xfrm>
            <a:off x="0" y="2286000"/>
            <a:ext cx="381000" cy="2286000"/>
          </a:xfrm>
          <a:prstGeom prst="rect">
            <a:avLst/>
          </a:prstGeom>
          <a:solidFill>
            <a:srgbClr val="0353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7E297E-27F7-1F6D-7424-E5C5943AD370}"/>
              </a:ext>
            </a:extLst>
          </p:cNvPr>
          <p:cNvSpPr/>
          <p:nvPr/>
        </p:nvSpPr>
        <p:spPr>
          <a:xfrm>
            <a:off x="0" y="4572000"/>
            <a:ext cx="381000" cy="2286000"/>
          </a:xfrm>
          <a:prstGeom prst="rect">
            <a:avLst/>
          </a:prstGeom>
          <a:solidFill>
            <a:srgbClr val="546F0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06A5CA3-2761-0861-14B4-FD943578CB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735825"/>
            <a:ext cx="463258" cy="457162"/>
          </a:xfrm>
          <a:prstGeom prst="rect">
            <a:avLst/>
          </a:prstGeom>
        </p:spPr>
      </p:pic>
      <p:graphicFrame>
        <p:nvGraphicFramePr>
          <p:cNvPr id="9" name="Table 8" descr="AITable">
            <a:extLst>
              <a:ext uri="{FF2B5EF4-FFF2-40B4-BE49-F238E27FC236}">
                <a16:creationId xmlns:a16="http://schemas.microsoft.com/office/drawing/2014/main" id="{D9BF6491-6EAE-7751-5A6E-F741125002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2314785"/>
              </p:ext>
            </p:extLst>
          </p:nvPr>
        </p:nvGraphicFramePr>
        <p:xfrm>
          <a:off x="6359379" y="274320"/>
          <a:ext cx="5715000" cy="630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1996639777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80611087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78322707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4288743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220552757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FFFFFF"/>
                          </a:solidFill>
                        </a:rPr>
                        <a:t>Project Task</a:t>
                      </a:r>
                    </a:p>
                  </a:txBody>
                  <a:tcPr>
                    <a:solidFill>
                      <a:srgbClr val="03532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800" dirty="0">
                          <a:solidFill>
                            <a:srgbClr val="FFFFFF"/>
                          </a:solidFill>
                        </a:rPr>
                        <a:t>AOR (Carolina "Carrie" Holt, MBA)</a:t>
                      </a:r>
                      <a:endParaRPr lang="en-US" sz="800" dirty="0">
                        <a:solidFill>
                          <a:srgbClr val="FFFFFF"/>
                        </a:solidFill>
                      </a:endParaRPr>
                    </a:p>
                  </a:txBody>
                  <a:tcPr>
                    <a:solidFill>
                      <a:srgbClr val="03532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800">
                          <a:solidFill>
                            <a:srgbClr val="FFFFFF"/>
                          </a:solidFill>
                        </a:rPr>
                        <a:t>Project Director/PI (Elena Marquez, PhD, PMP)</a:t>
                      </a:r>
                      <a:endParaRPr lang="en-US" sz="800">
                        <a:solidFill>
                          <a:srgbClr val="FFFFFF"/>
                        </a:solidFill>
                      </a:endParaRPr>
                    </a:p>
                  </a:txBody>
                  <a:tcPr>
                    <a:solidFill>
                      <a:srgbClr val="03532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FFFFFF"/>
                          </a:solidFill>
                        </a:rPr>
                        <a:t>Technical Lead (Raj Patel, PE)</a:t>
                      </a:r>
                    </a:p>
                  </a:txBody>
                  <a:tcPr>
                    <a:solidFill>
                      <a:srgbClr val="03532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800">
                          <a:solidFill>
                            <a:srgbClr val="FFFFFF"/>
                          </a:solidFill>
                        </a:rPr>
                        <a:t>Data Lead (Sara Nguyen, MS)</a:t>
                      </a:r>
                      <a:endParaRPr lang="en-US" sz="800">
                        <a:solidFill>
                          <a:srgbClr val="FFFFFF"/>
                        </a:solidFill>
                      </a:endParaRPr>
                    </a:p>
                  </a:txBody>
                  <a:tcPr>
                    <a:solidFill>
                      <a:srgbClr val="03532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671736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Producer MOUs &amp; Site Selection (blocks, access, safety)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A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R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C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C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516933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Equipment Procurement, Bench Calibration &amp; Field Installation (sensors, meters, telemetry)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A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C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R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C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524695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DU/Pressure Verification and System Tuning (emitters/valves, pressure targets, remediation)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I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A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R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C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075781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Data Pipeline, QA/QC &amp; Dashboard Commissioning (ingest, range/logic checks, uptime &amp; validation)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I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A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C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R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5464408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Weather-Aware Scheduling &amp; On-Farm Implementation (setpoints, alerts, season-by-season tuning)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I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A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R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C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421801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Training, Field Day &amp; Adoption Artifacts (bilingual field cards, SOPs, playbooks)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I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A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C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R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32001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Reporting, Budget &amp; Compliance (quarterly tech/financials, asset controls, prior approvals)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A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R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C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C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631109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Open Data Releases &amp; Closeout (cleaned datasets, dictionaries, final report, disposition)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I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A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C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R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48458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6005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5A8A4-F231-B82D-C9A2-B1BA849B2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758" y="365125"/>
            <a:ext cx="10141242" cy="1325563"/>
          </a:xfrm>
        </p:spPr>
        <p:txBody>
          <a:bodyPr>
            <a:normAutofit/>
          </a:bodyPr>
          <a:lstStyle/>
          <a:p>
            <a:r>
              <a:rPr lang="en-US" sz="3520">
                <a:solidFill>
                  <a:srgbClr val="546F06"/>
                </a:solidFill>
              </a:rPr>
              <a:t>Goals and Objectives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468D01-2B12-B8A2-33D2-A712D4DC1A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Water, energy efficiency gains</a:t>
            </a:r>
          </a:p>
          <a:p>
            <a:r>
              <a:rPr lang="en-US" sz="2400"/>
              <a:t>Sensor-driven scheduling, validation</a:t>
            </a:r>
          </a:p>
          <a:p>
            <a:r>
              <a:rPr lang="en-US" sz="2400"/>
              <a:t>Stabilize yields, protect quality</a:t>
            </a:r>
          </a:p>
          <a:p>
            <a:r>
              <a:rPr lang="en-US" sz="2400"/>
              <a:t>Cut within-block variability 10%</a:t>
            </a:r>
          </a:p>
          <a:p>
            <a:r>
              <a:rPr lang="en-US" sz="2400"/>
              <a:t>Tighten nitrogen, boost productivity</a:t>
            </a:r>
          </a:p>
          <a:p>
            <a:r>
              <a:rPr lang="en-US" sz="2400"/>
              <a:t>Improve soil health trends</a:t>
            </a:r>
          </a:p>
          <a:p>
            <a:r>
              <a:rPr lang="en-US" sz="2400"/>
              <a:t>Streamline labor, raise margins</a:t>
            </a:r>
          </a:p>
          <a:p>
            <a:r>
              <a:rPr lang="en-US" sz="2400"/>
              <a:t>Monitor KPIs; adapt quickly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3FFE2DE-4F66-9048-9E48-F04C64C4DD5F}"/>
              </a:ext>
            </a:extLst>
          </p:cNvPr>
          <p:cNvSpPr/>
          <p:nvPr/>
        </p:nvSpPr>
        <p:spPr>
          <a:xfrm>
            <a:off x="0" y="0"/>
            <a:ext cx="381000" cy="2286000"/>
          </a:xfrm>
          <a:prstGeom prst="rect">
            <a:avLst/>
          </a:prstGeom>
          <a:solidFill>
            <a:srgbClr val="D7A2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5E3AF67-9089-4AA0-D527-E33FF49161F7}"/>
              </a:ext>
            </a:extLst>
          </p:cNvPr>
          <p:cNvSpPr/>
          <p:nvPr/>
        </p:nvSpPr>
        <p:spPr>
          <a:xfrm>
            <a:off x="0" y="2286000"/>
            <a:ext cx="381000" cy="2286000"/>
          </a:xfrm>
          <a:prstGeom prst="rect">
            <a:avLst/>
          </a:prstGeom>
          <a:solidFill>
            <a:srgbClr val="0353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561321E-EED8-2E62-B8EB-6103C11FF5A4}"/>
              </a:ext>
            </a:extLst>
          </p:cNvPr>
          <p:cNvSpPr/>
          <p:nvPr/>
        </p:nvSpPr>
        <p:spPr>
          <a:xfrm>
            <a:off x="0" y="4572000"/>
            <a:ext cx="381000" cy="2286000"/>
          </a:xfrm>
          <a:prstGeom prst="rect">
            <a:avLst/>
          </a:prstGeom>
          <a:solidFill>
            <a:srgbClr val="546F0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70BA0FD-D72A-F12D-4C12-EC3763F8F4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735825"/>
            <a:ext cx="463258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105231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E6D30-9601-4852-823E-71CCC5A17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758" y="365125"/>
            <a:ext cx="10141242" cy="1325563"/>
          </a:xfrm>
        </p:spPr>
        <p:txBody>
          <a:bodyPr>
            <a:normAutofit/>
          </a:bodyPr>
          <a:lstStyle/>
          <a:p>
            <a:r>
              <a:rPr lang="en-US" sz="3520">
                <a:solidFill>
                  <a:srgbClr val="546F06"/>
                </a:solidFill>
              </a:rPr>
              <a:t>Key Personnel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F43DA9-79DE-F9B8-264F-4344EA03D3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Integrated, producer-first climate solutions</a:t>
            </a:r>
          </a:p>
          <a:p>
            <a:r>
              <a:rPr lang="en-US" sz="2400"/>
              <a:t>Roles aligned to DASIO KPIs</a:t>
            </a:r>
          </a:p>
          <a:p>
            <a:r>
              <a:rPr lang="en-US" sz="2400"/>
              <a:t>Agronomy-led deficit irrigation trials</a:t>
            </a:r>
          </a:p>
          <a:p>
            <a:r>
              <a:rPr lang="en-US" sz="2400"/>
              <a:t>Sensor-to-dashboard QA/QC rigor</a:t>
            </a:r>
            <a:endParaRPr lang="fr-FR" sz="2400"/>
          </a:p>
          <a:p>
            <a:r>
              <a:rPr lang="fr-FR" sz="2400"/>
              <a:t>Controls: DU diagnostics, ≥95% uptime</a:t>
            </a:r>
          </a:p>
          <a:p>
            <a:r>
              <a:rPr lang="fr-FR" sz="2400"/>
              <a:t>Data governance, KPI dashboards</a:t>
            </a:r>
          </a:p>
          <a:p>
            <a:r>
              <a:rPr lang="fr-FR" sz="2400"/>
              <a:t>Bilingual extension and adoption</a:t>
            </a:r>
          </a:p>
          <a:p>
            <a:r>
              <a:rPr lang="fr-FR" sz="2400"/>
              <a:t>Compliance, change-control, designated deputies</a:t>
            </a:r>
            <a:endParaRPr lang="en-US" sz="24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620B774-F9E6-5074-3680-3A87425B2C94}"/>
              </a:ext>
            </a:extLst>
          </p:cNvPr>
          <p:cNvSpPr/>
          <p:nvPr/>
        </p:nvSpPr>
        <p:spPr>
          <a:xfrm>
            <a:off x="0" y="0"/>
            <a:ext cx="381000" cy="2286000"/>
          </a:xfrm>
          <a:prstGeom prst="rect">
            <a:avLst/>
          </a:prstGeom>
          <a:solidFill>
            <a:srgbClr val="D7A2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68FBE58-8847-EC53-0964-23571223D6B2}"/>
              </a:ext>
            </a:extLst>
          </p:cNvPr>
          <p:cNvSpPr/>
          <p:nvPr/>
        </p:nvSpPr>
        <p:spPr>
          <a:xfrm>
            <a:off x="0" y="2286000"/>
            <a:ext cx="381000" cy="2286000"/>
          </a:xfrm>
          <a:prstGeom prst="rect">
            <a:avLst/>
          </a:prstGeom>
          <a:solidFill>
            <a:srgbClr val="0353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B7C995-B9DA-EF28-5BAA-57E250088DC7}"/>
              </a:ext>
            </a:extLst>
          </p:cNvPr>
          <p:cNvSpPr/>
          <p:nvPr/>
        </p:nvSpPr>
        <p:spPr>
          <a:xfrm>
            <a:off x="0" y="4572000"/>
            <a:ext cx="381000" cy="2286000"/>
          </a:xfrm>
          <a:prstGeom prst="rect">
            <a:avLst/>
          </a:prstGeom>
          <a:solidFill>
            <a:srgbClr val="546F0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493D89B-97B1-E271-4EC4-F4641EDEDB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735825"/>
            <a:ext cx="463258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12906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E8999-A029-85E2-7EFE-63EDA8D60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758" y="365125"/>
            <a:ext cx="10141242" cy="1325563"/>
          </a:xfrm>
        </p:spPr>
        <p:txBody>
          <a:bodyPr>
            <a:normAutofit/>
          </a:bodyPr>
          <a:lstStyle/>
          <a:p>
            <a:r>
              <a:rPr lang="en-US" sz="3520">
                <a:solidFill>
                  <a:srgbClr val="546F06"/>
                </a:solidFill>
              </a:rPr>
              <a:t>Disclosures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8EBFEA-21FE-31BB-DA28-6933C7C038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Award limits; overlap mitigation</a:t>
            </a:r>
          </a:p>
          <a:p>
            <a:r>
              <a:rPr lang="en-US" sz="2400"/>
              <a:t>No double-charging; strict controls</a:t>
            </a:r>
          </a:p>
          <a:p>
            <a:r>
              <a:rPr lang="en-US" sz="2400"/>
              <a:t>Equipment stewardship; insured assets</a:t>
            </a:r>
          </a:p>
          <a:p>
            <a:r>
              <a:rPr lang="en-US" sz="2400"/>
              <a:t>Budget governance: indirects, unallowables, match</a:t>
            </a:r>
          </a:p>
          <a:p>
            <a:r>
              <a:rPr lang="en-US" sz="2400"/>
              <a:t>Tiered data privacy, de-identification</a:t>
            </a:r>
          </a:p>
          <a:p>
            <a:r>
              <a:rPr lang="en-US" sz="2400"/>
              <a:t>COI controls; vendor-neutral specs</a:t>
            </a:r>
          </a:p>
          <a:p>
            <a:r>
              <a:rPr lang="en-US" sz="2400"/>
              <a:t>Accessible deliverables; formal notices</a:t>
            </a:r>
          </a:p>
          <a:p>
            <a:r>
              <a:rPr lang="en-US" sz="2400"/>
              <a:t>KPIs, methods, variability caveats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75221E2-BB81-59B5-7B4E-A6703D494FF0}"/>
              </a:ext>
            </a:extLst>
          </p:cNvPr>
          <p:cNvSpPr/>
          <p:nvPr/>
        </p:nvSpPr>
        <p:spPr>
          <a:xfrm>
            <a:off x="0" y="0"/>
            <a:ext cx="381000" cy="2286000"/>
          </a:xfrm>
          <a:prstGeom prst="rect">
            <a:avLst/>
          </a:prstGeom>
          <a:solidFill>
            <a:srgbClr val="D7A2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50DEEA4-1C83-9F3D-D387-14F03CB9CEFA}"/>
              </a:ext>
            </a:extLst>
          </p:cNvPr>
          <p:cNvSpPr/>
          <p:nvPr/>
        </p:nvSpPr>
        <p:spPr>
          <a:xfrm>
            <a:off x="0" y="2286000"/>
            <a:ext cx="381000" cy="2286000"/>
          </a:xfrm>
          <a:prstGeom prst="rect">
            <a:avLst/>
          </a:prstGeom>
          <a:solidFill>
            <a:srgbClr val="0353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0CD8CA8-B394-6BA0-B869-9B8D3E138E9B}"/>
              </a:ext>
            </a:extLst>
          </p:cNvPr>
          <p:cNvSpPr/>
          <p:nvPr/>
        </p:nvSpPr>
        <p:spPr>
          <a:xfrm>
            <a:off x="0" y="4572000"/>
            <a:ext cx="381000" cy="2286000"/>
          </a:xfrm>
          <a:prstGeom prst="rect">
            <a:avLst/>
          </a:prstGeom>
          <a:solidFill>
            <a:srgbClr val="546F0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1184470-3848-93E1-5B76-FE7BB0CADA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735825"/>
            <a:ext cx="463258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15548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43000-B5BE-F457-E653-80D62E4E5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758" y="365125"/>
            <a:ext cx="10141242" cy="1325563"/>
          </a:xfrm>
        </p:spPr>
        <p:txBody>
          <a:bodyPr>
            <a:normAutofit/>
          </a:bodyPr>
          <a:lstStyle/>
          <a:p>
            <a:r>
              <a:rPr lang="en-US" sz="3520">
                <a:solidFill>
                  <a:srgbClr val="546F06"/>
                </a:solidFill>
              </a:rPr>
              <a:t>Legal Eligibility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61DE55-5CF8-18CD-E5B9-62C3345248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Small business eligibility confirmed</a:t>
            </a:r>
          </a:p>
          <a:p>
            <a:r>
              <a:rPr lang="en-US" sz="2400"/>
              <a:t>U.S.-led agricultural project scope</a:t>
            </a:r>
          </a:p>
          <a:p>
            <a:r>
              <a:rPr lang="en-US" sz="2400"/>
              <a:t>Accredited partners engaged: UC, RCD</a:t>
            </a:r>
          </a:p>
          <a:p>
            <a:r>
              <a:rPr lang="en-US" sz="2400"/>
              <a:t>SAM active; good standing</a:t>
            </a:r>
          </a:p>
          <a:p>
            <a:r>
              <a:rPr lang="en-US" sz="2400"/>
              <a:t>No debarment; screening protocols</a:t>
            </a:r>
          </a:p>
          <a:p>
            <a:r>
              <a:rPr lang="en-US" sz="2400"/>
              <a:t>Legal existence, records documented</a:t>
            </a:r>
          </a:p>
          <a:p>
            <a:r>
              <a:rPr lang="en-US" sz="2400"/>
              <a:t>Authorized AOR and PI</a:t>
            </a:r>
          </a:p>
          <a:p>
            <a:r>
              <a:rPr lang="en-US" sz="2400"/>
              <a:t>Compliance: costs, assets, reporting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590F2DC-31DB-4553-3A40-4A25C0665FA6}"/>
              </a:ext>
            </a:extLst>
          </p:cNvPr>
          <p:cNvSpPr/>
          <p:nvPr/>
        </p:nvSpPr>
        <p:spPr>
          <a:xfrm>
            <a:off x="0" y="0"/>
            <a:ext cx="381000" cy="2286000"/>
          </a:xfrm>
          <a:prstGeom prst="rect">
            <a:avLst/>
          </a:prstGeom>
          <a:solidFill>
            <a:srgbClr val="D7A2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A47D75-51D1-6CE6-70E1-608B8A53F207}"/>
              </a:ext>
            </a:extLst>
          </p:cNvPr>
          <p:cNvSpPr/>
          <p:nvPr/>
        </p:nvSpPr>
        <p:spPr>
          <a:xfrm>
            <a:off x="0" y="2286000"/>
            <a:ext cx="381000" cy="2286000"/>
          </a:xfrm>
          <a:prstGeom prst="rect">
            <a:avLst/>
          </a:prstGeom>
          <a:solidFill>
            <a:srgbClr val="0353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8710BF1-DCD5-8DA7-F805-5229704B8488}"/>
              </a:ext>
            </a:extLst>
          </p:cNvPr>
          <p:cNvSpPr/>
          <p:nvPr/>
        </p:nvSpPr>
        <p:spPr>
          <a:xfrm>
            <a:off x="0" y="4572000"/>
            <a:ext cx="381000" cy="2286000"/>
          </a:xfrm>
          <a:prstGeom prst="rect">
            <a:avLst/>
          </a:prstGeom>
          <a:solidFill>
            <a:srgbClr val="546F0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F347F85-A5C3-EA67-7612-D60CA2251A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735825"/>
            <a:ext cx="463258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143126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7386A-8025-617E-B133-2E3CA81C7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758" y="365125"/>
            <a:ext cx="10141242" cy="1325563"/>
          </a:xfrm>
        </p:spPr>
        <p:txBody>
          <a:bodyPr>
            <a:normAutofit/>
          </a:bodyPr>
          <a:lstStyle/>
          <a:p>
            <a:r>
              <a:rPr lang="en-US" sz="3520">
                <a:solidFill>
                  <a:srgbClr val="546F06"/>
                </a:solidFill>
              </a:rPr>
              <a:t>Commitment Letters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97CB89-4CCB-5860-77A9-CDCF00CDB9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Roles-based partner commitments</a:t>
            </a:r>
          </a:p>
          <a:p>
            <a:r>
              <a:rPr lang="en-US" sz="2400"/>
              <a:t>In-kind FTE, logistics support</a:t>
            </a:r>
          </a:p>
          <a:p>
            <a:r>
              <a:rPr lang="en-US" sz="2400"/>
              <a:t>Field access, demo days</a:t>
            </a:r>
          </a:p>
          <a:p>
            <a:r>
              <a:rPr lang="en-US" sz="2400"/>
              <a:t>Independent evaluation, bilingual training</a:t>
            </a:r>
          </a:p>
          <a:p>
            <a:r>
              <a:rPr lang="en-US" sz="2400"/>
              <a:t>Producer recruitment, scaled outreach</a:t>
            </a:r>
          </a:p>
          <a:p>
            <a:r>
              <a:rPr lang="en-US" sz="2400"/>
              <a:t>Data governance, privacy compliance</a:t>
            </a:r>
          </a:p>
          <a:p>
            <a:r>
              <a:rPr lang="en-US" sz="2400"/>
              <a:t>DU verification, adoption acceleration</a:t>
            </a:r>
          </a:p>
          <a:p>
            <a:r>
              <a:rPr lang="en-US" sz="2400"/>
              <a:t>Water, energy, yield gains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F0E9FA2-B8ED-0FD0-6B0B-D82B49A6E269}"/>
              </a:ext>
            </a:extLst>
          </p:cNvPr>
          <p:cNvSpPr/>
          <p:nvPr/>
        </p:nvSpPr>
        <p:spPr>
          <a:xfrm>
            <a:off x="0" y="0"/>
            <a:ext cx="381000" cy="2286000"/>
          </a:xfrm>
          <a:prstGeom prst="rect">
            <a:avLst/>
          </a:prstGeom>
          <a:solidFill>
            <a:srgbClr val="D7A2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311FFC9-68D6-2C5D-B89B-918DF19589B9}"/>
              </a:ext>
            </a:extLst>
          </p:cNvPr>
          <p:cNvSpPr/>
          <p:nvPr/>
        </p:nvSpPr>
        <p:spPr>
          <a:xfrm>
            <a:off x="0" y="2286000"/>
            <a:ext cx="381000" cy="2286000"/>
          </a:xfrm>
          <a:prstGeom prst="rect">
            <a:avLst/>
          </a:prstGeom>
          <a:solidFill>
            <a:srgbClr val="0353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D19BFC6-DEAD-159C-D4A2-DEF0D4E94FEA}"/>
              </a:ext>
            </a:extLst>
          </p:cNvPr>
          <p:cNvSpPr/>
          <p:nvPr/>
        </p:nvSpPr>
        <p:spPr>
          <a:xfrm>
            <a:off x="0" y="4572000"/>
            <a:ext cx="381000" cy="2286000"/>
          </a:xfrm>
          <a:prstGeom prst="rect">
            <a:avLst/>
          </a:prstGeom>
          <a:solidFill>
            <a:srgbClr val="546F0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19C9042-4933-C176-416B-46DCB83864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735825"/>
            <a:ext cx="463258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38492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A141DF-7BBC-5B5F-E1BD-26B58109A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758" y="365125"/>
            <a:ext cx="10141242" cy="1325563"/>
          </a:xfrm>
        </p:spPr>
        <p:txBody>
          <a:bodyPr>
            <a:normAutofit/>
          </a:bodyPr>
          <a:lstStyle/>
          <a:p>
            <a:r>
              <a:rPr lang="en-US" sz="3520">
                <a:solidFill>
                  <a:srgbClr val="546F06"/>
                </a:solidFill>
              </a:rPr>
              <a:t>Report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B9B197-93B5-D958-AD43-3F8202CB7D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Reproducible methods, transparent datasets</a:t>
            </a:r>
          </a:p>
          <a:p>
            <a:r>
              <a:rPr lang="en-US" sz="2400"/>
              <a:t>60-day bilingual, audit-ready delivery</a:t>
            </a:r>
          </a:p>
          <a:p>
            <a:r>
              <a:rPr lang="en-US" sz="2400"/>
              <a:t>Five farms, 24-month scope</a:t>
            </a:r>
          </a:p>
          <a:p>
            <a:r>
              <a:rPr lang="en-US" sz="2400"/>
              <a:t>Rigorous sensors, design, QA/QC</a:t>
            </a:r>
          </a:p>
          <a:p>
            <a:r>
              <a:rPr lang="en-US" sz="2400"/>
              <a:t>Analytics: mixed-effects, diff-in-diff</a:t>
            </a:r>
          </a:p>
          <a:p>
            <a:r>
              <a:rPr lang="en-US" sz="2400"/>
              <a:t>KPIs: WUE, energy, DU</a:t>
            </a:r>
          </a:p>
          <a:p>
            <a:r>
              <a:rPr lang="en-US" sz="2400"/>
              <a:t>Cost-benefit and sensitivity thresholds</a:t>
            </a:r>
          </a:p>
          <a:p>
            <a:r>
              <a:rPr lang="en-US" sz="2400"/>
              <a:t>Adoption guide, accessibility, submission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3E60B42-F3C4-7E71-0985-59C977BF8930}"/>
              </a:ext>
            </a:extLst>
          </p:cNvPr>
          <p:cNvSpPr/>
          <p:nvPr/>
        </p:nvSpPr>
        <p:spPr>
          <a:xfrm>
            <a:off x="0" y="0"/>
            <a:ext cx="381000" cy="2286000"/>
          </a:xfrm>
          <a:prstGeom prst="rect">
            <a:avLst/>
          </a:prstGeom>
          <a:solidFill>
            <a:srgbClr val="D7A2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57D9F7B-F710-9DBF-A351-8435A9A64B99}"/>
              </a:ext>
            </a:extLst>
          </p:cNvPr>
          <p:cNvSpPr/>
          <p:nvPr/>
        </p:nvSpPr>
        <p:spPr>
          <a:xfrm>
            <a:off x="0" y="2286000"/>
            <a:ext cx="381000" cy="2286000"/>
          </a:xfrm>
          <a:prstGeom prst="rect">
            <a:avLst/>
          </a:prstGeom>
          <a:solidFill>
            <a:srgbClr val="0353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A8439A1-43F3-FF07-AA30-77EF6E8A5009}"/>
              </a:ext>
            </a:extLst>
          </p:cNvPr>
          <p:cNvSpPr/>
          <p:nvPr/>
        </p:nvSpPr>
        <p:spPr>
          <a:xfrm>
            <a:off x="0" y="4572000"/>
            <a:ext cx="381000" cy="2286000"/>
          </a:xfrm>
          <a:prstGeom prst="rect">
            <a:avLst/>
          </a:prstGeom>
          <a:solidFill>
            <a:srgbClr val="546F0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7164E92-33AD-649B-EF25-5100213181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735825"/>
            <a:ext cx="463258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72648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C82780A-0FA6-94EA-39C0-DA9A8299B19C}"/>
              </a:ext>
            </a:extLst>
          </p:cNvPr>
          <p:cNvSpPr txBox="1"/>
          <p:nvPr/>
        </p:nvSpPr>
        <p:spPr>
          <a:xfrm>
            <a:off x="2921000" y="1720840"/>
            <a:ext cx="6350000" cy="203132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b="1" dirty="0" err="1">
                <a:solidFill>
                  <a:srgbClr val="546F06"/>
                </a:solidFill>
              </a:rPr>
              <a:t>VerdantEdge</a:t>
            </a:r>
            <a:r>
              <a:rPr lang="en-US" b="1" dirty="0">
                <a:solidFill>
                  <a:srgbClr val="546F06"/>
                </a:solidFill>
              </a:rPr>
              <a:t> Ag Systems, LLC</a:t>
            </a:r>
          </a:p>
          <a:p>
            <a:pPr algn="ctr"/>
            <a:endParaRPr lang="en-US" dirty="0">
              <a:solidFill>
                <a:srgbClr val="000000"/>
              </a:solidFill>
            </a:endParaRPr>
          </a:p>
          <a:p>
            <a:pPr algn="ctr"/>
            <a:r>
              <a:rPr lang="en-US" dirty="0">
                <a:solidFill>
                  <a:srgbClr val="000000"/>
                </a:solidFill>
              </a:rPr>
              <a:t>1234 Innovation Way</a:t>
            </a:r>
          </a:p>
          <a:p>
            <a:pPr algn="ctr"/>
            <a:r>
              <a:rPr lang="en-US" dirty="0">
                <a:solidFill>
                  <a:srgbClr val="000000"/>
                </a:solidFill>
              </a:rPr>
              <a:t>Suite 210</a:t>
            </a:r>
          </a:p>
          <a:p>
            <a:pPr algn="ctr"/>
            <a:r>
              <a:rPr lang="en-US" dirty="0">
                <a:solidFill>
                  <a:srgbClr val="000000"/>
                </a:solidFill>
              </a:rPr>
              <a:t>Davis, CA  95618</a:t>
            </a:r>
          </a:p>
          <a:p>
            <a:pPr algn="ctr"/>
            <a:endParaRPr lang="en-US" dirty="0">
              <a:solidFill>
                <a:srgbClr val="000000"/>
              </a:solidFill>
            </a:endParaRPr>
          </a:p>
          <a:p>
            <a:pPr algn="ctr"/>
            <a:r>
              <a:rPr lang="en-US" dirty="0">
                <a:solidFill>
                  <a:srgbClr val="000000"/>
                </a:solidFill>
              </a:rPr>
              <a:t>(PH) (530) 555-0203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1E93071-0D94-0E87-C226-CE5493FC6B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4273" y="844321"/>
            <a:ext cx="603454" cy="597359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7EFC25F9-AA71-4E76-E3CA-11A887A7739B}"/>
              </a:ext>
            </a:extLst>
          </p:cNvPr>
          <p:cNvSpPr/>
          <p:nvPr/>
        </p:nvSpPr>
        <p:spPr>
          <a:xfrm>
            <a:off x="0" y="0"/>
            <a:ext cx="1270000" cy="2286000"/>
          </a:xfrm>
          <a:prstGeom prst="rect">
            <a:avLst/>
          </a:prstGeom>
          <a:solidFill>
            <a:srgbClr val="D7A2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85E5641-4855-BE41-CEA6-8987093FC6F6}"/>
              </a:ext>
            </a:extLst>
          </p:cNvPr>
          <p:cNvSpPr/>
          <p:nvPr/>
        </p:nvSpPr>
        <p:spPr>
          <a:xfrm>
            <a:off x="0" y="2286000"/>
            <a:ext cx="1270000" cy="2286000"/>
          </a:xfrm>
          <a:prstGeom prst="rect">
            <a:avLst/>
          </a:prstGeom>
          <a:solidFill>
            <a:srgbClr val="0353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4BF9AAD-F8C1-53D9-B492-D98C1CEE841B}"/>
              </a:ext>
            </a:extLst>
          </p:cNvPr>
          <p:cNvSpPr/>
          <p:nvPr/>
        </p:nvSpPr>
        <p:spPr>
          <a:xfrm>
            <a:off x="0" y="4572000"/>
            <a:ext cx="1270000" cy="2286000"/>
          </a:xfrm>
          <a:prstGeom prst="rect">
            <a:avLst/>
          </a:prstGeom>
          <a:solidFill>
            <a:srgbClr val="546F0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365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4B2D6-87F9-89F4-B8BB-87F7F8C6B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758" y="365125"/>
            <a:ext cx="10141242" cy="1325563"/>
          </a:xfrm>
        </p:spPr>
        <p:txBody>
          <a:bodyPr>
            <a:normAutofit/>
          </a:bodyPr>
          <a:lstStyle/>
          <a:p>
            <a:r>
              <a:rPr lang="en-US" sz="3520">
                <a:solidFill>
                  <a:srgbClr val="546F06"/>
                </a:solidFill>
              </a:rPr>
              <a:t>Project Plan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270E3A-BEAB-BCAA-D097-F20D2D4496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5130800" cy="4351338"/>
          </a:xfrm>
        </p:spPr>
        <p:txBody>
          <a:bodyPr>
            <a:normAutofit/>
          </a:bodyPr>
          <a:lstStyle/>
          <a:p>
            <a:r>
              <a:rPr lang="en-US" sz="2400"/>
              <a:t>24-month, five-site DASIO demo</a:t>
            </a:r>
          </a:p>
          <a:p>
            <a:r>
              <a:rPr lang="en-US" sz="2400"/>
              <a:t>Quarterly gates, Q1–Q8 cadence</a:t>
            </a:r>
          </a:p>
          <a:p>
            <a:r>
              <a:rPr lang="en-US" sz="2400"/>
              <a:t>WUE +10–20%; energy −8–12%</a:t>
            </a:r>
          </a:p>
          <a:p>
            <a:r>
              <a:rPr lang="en-US" sz="2400"/>
              <a:t>Stabilize yields; N variability −15%</a:t>
            </a:r>
          </a:p>
          <a:p>
            <a:r>
              <a:rPr lang="en-US" sz="2400"/>
              <a:t>Labor per set −20–30 minutes</a:t>
            </a:r>
          </a:p>
          <a:p>
            <a:r>
              <a:rPr lang="en-US" sz="2400"/>
              <a:t>Sensors, meters, telemetry, training</a:t>
            </a:r>
          </a:p>
          <a:p>
            <a:r>
              <a:rPr lang="en-US" sz="2400"/>
              <a:t>Key risks: connectivity, delays, weather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50D3C4A-3CFD-1918-0879-1A79AF35BD5C}"/>
              </a:ext>
            </a:extLst>
          </p:cNvPr>
          <p:cNvSpPr/>
          <p:nvPr/>
        </p:nvSpPr>
        <p:spPr>
          <a:xfrm>
            <a:off x="0" y="0"/>
            <a:ext cx="381000" cy="2286000"/>
          </a:xfrm>
          <a:prstGeom prst="rect">
            <a:avLst/>
          </a:prstGeom>
          <a:solidFill>
            <a:srgbClr val="D7A2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EC21044-43A3-5083-DB12-77DB9FCD769F}"/>
              </a:ext>
            </a:extLst>
          </p:cNvPr>
          <p:cNvSpPr/>
          <p:nvPr/>
        </p:nvSpPr>
        <p:spPr>
          <a:xfrm>
            <a:off x="0" y="2286000"/>
            <a:ext cx="381000" cy="2286000"/>
          </a:xfrm>
          <a:prstGeom prst="rect">
            <a:avLst/>
          </a:prstGeom>
          <a:solidFill>
            <a:srgbClr val="0353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2A9CC7E-FA52-122F-759F-5EA3680833E5}"/>
              </a:ext>
            </a:extLst>
          </p:cNvPr>
          <p:cNvSpPr/>
          <p:nvPr/>
        </p:nvSpPr>
        <p:spPr>
          <a:xfrm>
            <a:off x="0" y="4572000"/>
            <a:ext cx="381000" cy="2286000"/>
          </a:xfrm>
          <a:prstGeom prst="rect">
            <a:avLst/>
          </a:prstGeom>
          <a:solidFill>
            <a:srgbClr val="546F0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96067CB-C5B5-FDD7-0FCA-F77FBCBB56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735825"/>
            <a:ext cx="463258" cy="457162"/>
          </a:xfrm>
          <a:prstGeom prst="rect">
            <a:avLst/>
          </a:prstGeom>
        </p:spPr>
      </p:pic>
      <p:graphicFrame>
        <p:nvGraphicFramePr>
          <p:cNvPr id="9" name="Table 8" descr="AITable">
            <a:extLst>
              <a:ext uri="{FF2B5EF4-FFF2-40B4-BE49-F238E27FC236}">
                <a16:creationId xmlns:a16="http://schemas.microsoft.com/office/drawing/2014/main" id="{9C069473-0BA4-1B0A-D1FB-06548A74A4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8682460"/>
              </p:ext>
            </p:extLst>
          </p:nvPr>
        </p:nvGraphicFramePr>
        <p:xfrm>
          <a:off x="6223000" y="1825625"/>
          <a:ext cx="57150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750">
                  <a:extLst>
                    <a:ext uri="{9D8B030D-6E8A-4147-A177-3AD203B41FA5}">
                      <a16:colId xmlns:a16="http://schemas.microsoft.com/office/drawing/2014/main" val="4144573965"/>
                    </a:ext>
                  </a:extLst>
                </a:gridCol>
                <a:gridCol w="1428750">
                  <a:extLst>
                    <a:ext uri="{9D8B030D-6E8A-4147-A177-3AD203B41FA5}">
                      <a16:colId xmlns:a16="http://schemas.microsoft.com/office/drawing/2014/main" val="3427324123"/>
                    </a:ext>
                  </a:extLst>
                </a:gridCol>
                <a:gridCol w="1428750">
                  <a:extLst>
                    <a:ext uri="{9D8B030D-6E8A-4147-A177-3AD203B41FA5}">
                      <a16:colId xmlns:a16="http://schemas.microsoft.com/office/drawing/2014/main" val="1595840007"/>
                    </a:ext>
                  </a:extLst>
                </a:gridCol>
                <a:gridCol w="1428750">
                  <a:extLst>
                    <a:ext uri="{9D8B030D-6E8A-4147-A177-3AD203B41FA5}">
                      <a16:colId xmlns:a16="http://schemas.microsoft.com/office/drawing/2014/main" val="1913825869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rgbClr val="FFFFFF"/>
                          </a:solidFill>
                        </a:rPr>
                        <a:t>Name</a:t>
                      </a:r>
                    </a:p>
                  </a:txBody>
                  <a:tcPr>
                    <a:solidFill>
                      <a:srgbClr val="03532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rgbClr val="FFFFFF"/>
                          </a:solidFill>
                        </a:rPr>
                        <a:t>Title</a:t>
                      </a:r>
                    </a:p>
                  </a:txBody>
                  <a:tcPr>
                    <a:solidFill>
                      <a:srgbClr val="03532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rgbClr val="FFFFFF"/>
                          </a:solidFill>
                        </a:rPr>
                        <a:t>Phone(s)</a:t>
                      </a:r>
                    </a:p>
                  </a:txBody>
                  <a:tcPr>
                    <a:solidFill>
                      <a:srgbClr val="03532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rgbClr val="FFFFFF"/>
                          </a:solidFill>
                        </a:rPr>
                        <a:t>Email</a:t>
                      </a:r>
                    </a:p>
                  </a:txBody>
                  <a:tcPr>
                    <a:solidFill>
                      <a:srgbClr val="03532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104142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rgbClr val="000000"/>
                          </a:solidFill>
                        </a:rPr>
                        <a:t>Carolina "Carrie" Holt, MBA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rgbClr val="000000"/>
                          </a:solidFill>
                        </a:rPr>
                        <a:t>Chief Executive Officer (AOR)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rgbClr val="000000"/>
                          </a:solidFill>
                        </a:rPr>
                        <a:t>(530) 555-0201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rgbClr val="7F9698"/>
                          </a:solidFill>
                        </a:rPr>
                        <a:t>carrie.holt@verdantedgeag.com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2973148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rgbClr val="000000"/>
                          </a:solidFill>
                        </a:rPr>
                        <a:t>Elena Marquez, PhD, PMP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rgbClr val="000000"/>
                          </a:solidFill>
                        </a:rPr>
                        <a:t>Project Director / Principal Investigator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rgbClr val="000000"/>
                          </a:solidFill>
                        </a:rPr>
                        <a:t>(530) 555-0203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rgbClr val="7F9698"/>
                          </a:solidFill>
                        </a:rPr>
                        <a:t>elena.marquez@verdantedgeag.com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054759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rgbClr val="000000"/>
                          </a:solidFill>
                        </a:rPr>
                        <a:t>Raj Patel, PE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rgbClr val="000000"/>
                          </a:solidFill>
                        </a:rPr>
                        <a:t>Senior Systems Engineer (Irrigation &amp; Sensing)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rgbClr val="000000"/>
                          </a:solidFill>
                        </a:rPr>
                        <a:t>(530) 555-0206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rgbClr val="7F9698"/>
                          </a:solidFill>
                        </a:rPr>
                        <a:t>raj.patel@verdantedgeag.com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744896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rgbClr val="000000"/>
                          </a:solidFill>
                        </a:rPr>
                        <a:t>Sara Nguyen, MS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solidFill>
                            <a:srgbClr val="000000"/>
                          </a:solidFill>
                        </a:rPr>
                        <a:t>Data Governance &amp; QA/QC Lead</a:t>
                      </a:r>
                      <a:endParaRPr lang="en-US" sz="140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rgbClr val="000000"/>
                          </a:solidFill>
                        </a:rPr>
                        <a:t>(530) 555-0209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rgbClr val="7F9698"/>
                          </a:solidFill>
                        </a:rPr>
                        <a:t>sara.nguyen@verdantedgeag.com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907388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rgbClr val="000000"/>
                          </a:solidFill>
                        </a:rPr>
                        <a:t>Michael Ortiz, CRA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rgbClr val="000000"/>
                          </a:solidFill>
                        </a:rPr>
                        <a:t>Director of Sponsored Programs (Grants Officer)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rgbClr val="000000"/>
                          </a:solidFill>
                        </a:rPr>
                        <a:t>(530) 555-0212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7F9698"/>
                          </a:solidFill>
                        </a:rPr>
                        <a:t>michael.ortiz@verdantedgeag.com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01385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8330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54E4E2-AD22-D4FE-08BC-64DD6FC26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758" y="365125"/>
            <a:ext cx="10141242" cy="1325563"/>
          </a:xfrm>
        </p:spPr>
        <p:txBody>
          <a:bodyPr>
            <a:normAutofit/>
          </a:bodyPr>
          <a:lstStyle/>
          <a:p>
            <a:r>
              <a:rPr lang="en-US" sz="3520">
                <a:solidFill>
                  <a:srgbClr val="546F06"/>
                </a:solidFill>
              </a:rPr>
              <a:t>Project Plan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3E73D9-D3B6-B07E-2D0F-0219430084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5130800" cy="4351338"/>
          </a:xfrm>
        </p:spPr>
        <p:txBody>
          <a:bodyPr>
            <a:normAutofit/>
          </a:bodyPr>
          <a:lstStyle/>
          <a:p>
            <a:r>
              <a:rPr lang="en-US" sz="2400"/>
              <a:t>24-month, five-site DASIO demo</a:t>
            </a:r>
          </a:p>
          <a:p>
            <a:r>
              <a:rPr lang="en-US" sz="2400"/>
              <a:t>Quarterly gates, Q1–Q8 cadence</a:t>
            </a:r>
          </a:p>
          <a:p>
            <a:r>
              <a:rPr lang="en-US" sz="2400"/>
              <a:t>WUE +10–20%; energy −8–12%</a:t>
            </a:r>
          </a:p>
          <a:p>
            <a:r>
              <a:rPr lang="en-US" sz="2400"/>
              <a:t>Stabilize yields; N variability −15%</a:t>
            </a:r>
          </a:p>
          <a:p>
            <a:r>
              <a:rPr lang="en-US" sz="2400"/>
              <a:t>Labor per set −20–30 minutes</a:t>
            </a:r>
          </a:p>
          <a:p>
            <a:r>
              <a:rPr lang="en-US" sz="2400"/>
              <a:t>Sensors, meters, telemetry, training</a:t>
            </a:r>
          </a:p>
          <a:p>
            <a:r>
              <a:rPr lang="en-US" sz="2400"/>
              <a:t>Key risks: connectivity, delays, weather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1342108-DBE2-5B20-AA5E-FD1F273720DD}"/>
              </a:ext>
            </a:extLst>
          </p:cNvPr>
          <p:cNvSpPr/>
          <p:nvPr/>
        </p:nvSpPr>
        <p:spPr>
          <a:xfrm>
            <a:off x="0" y="0"/>
            <a:ext cx="381000" cy="2286000"/>
          </a:xfrm>
          <a:prstGeom prst="rect">
            <a:avLst/>
          </a:prstGeom>
          <a:solidFill>
            <a:srgbClr val="D7A2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0D6D999-031C-6C03-0177-D1869968B16E}"/>
              </a:ext>
            </a:extLst>
          </p:cNvPr>
          <p:cNvSpPr/>
          <p:nvPr/>
        </p:nvSpPr>
        <p:spPr>
          <a:xfrm>
            <a:off x="0" y="2286000"/>
            <a:ext cx="381000" cy="2286000"/>
          </a:xfrm>
          <a:prstGeom prst="rect">
            <a:avLst/>
          </a:prstGeom>
          <a:solidFill>
            <a:srgbClr val="0353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340D715-448B-5FB6-72BB-9F338C1BC92A}"/>
              </a:ext>
            </a:extLst>
          </p:cNvPr>
          <p:cNvSpPr/>
          <p:nvPr/>
        </p:nvSpPr>
        <p:spPr>
          <a:xfrm>
            <a:off x="0" y="4572000"/>
            <a:ext cx="381000" cy="2286000"/>
          </a:xfrm>
          <a:prstGeom prst="rect">
            <a:avLst/>
          </a:prstGeom>
          <a:solidFill>
            <a:srgbClr val="546F0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18FFA1B-45C5-B463-B9A2-53F732C244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735825"/>
            <a:ext cx="463258" cy="457162"/>
          </a:xfrm>
          <a:prstGeom prst="rect">
            <a:avLst/>
          </a:prstGeom>
        </p:spPr>
      </p:pic>
      <p:graphicFrame>
        <p:nvGraphicFramePr>
          <p:cNvPr id="9" name="Table 8" descr="AITable">
            <a:extLst>
              <a:ext uri="{FF2B5EF4-FFF2-40B4-BE49-F238E27FC236}">
                <a16:creationId xmlns:a16="http://schemas.microsoft.com/office/drawing/2014/main" id="{07E641F7-9D2E-3ED4-C258-480DDE1D0B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6966472"/>
              </p:ext>
            </p:extLst>
          </p:nvPr>
        </p:nvGraphicFramePr>
        <p:xfrm>
          <a:off x="6223000" y="1825625"/>
          <a:ext cx="5715000" cy="435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7500">
                  <a:extLst>
                    <a:ext uri="{9D8B030D-6E8A-4147-A177-3AD203B41FA5}">
                      <a16:colId xmlns:a16="http://schemas.microsoft.com/office/drawing/2014/main" val="576542226"/>
                    </a:ext>
                  </a:extLst>
                </a:gridCol>
                <a:gridCol w="2857500">
                  <a:extLst>
                    <a:ext uri="{9D8B030D-6E8A-4147-A177-3AD203B41FA5}">
                      <a16:colId xmlns:a16="http://schemas.microsoft.com/office/drawing/2014/main" val="3019478729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FFFFFF"/>
                          </a:solidFill>
                        </a:rPr>
                        <a:t>Project Objective</a:t>
                      </a:r>
                    </a:p>
                  </a:txBody>
                  <a:tcPr>
                    <a:solidFill>
                      <a:srgbClr val="03532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FFFFFF"/>
                          </a:solidFill>
                        </a:rPr>
                        <a:t>Plan Methodology</a:t>
                      </a:r>
                    </a:p>
                  </a:txBody>
                  <a:tcPr>
                    <a:solidFill>
                      <a:srgbClr val="03532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2983639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Improve water-use efficiency by 10–20% on ≥3 farms while meeting ET targets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Deploy soil-moisture and canopy-temperature arrays; validate distribution uniformity via pressure/flow checks; implement weather-aware scheduling with human-in-the-loop approvals; monitor acre-inches per ET and adjust set durations/sequence monthly.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10660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Reduce irrigation energy intensity by 8–12% (kWh/acre-inch)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Instrument pumps with runtime and kWh logs; correct pressure targets and valve groupings; shift sets to off-peak where feasible; track kWh/acre-inch and issue quarterly optimization memos.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681937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Stabilize yields and reduce within-block CV by 10%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Translate sensor trends into block-level setpoints and bilingual field cards; trigger alerts on canopy stress; review yield/quality data seasonally and remediate underperforming zones.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578435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Tighten nutrient timing and reduce N variability by 15%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Coordinate fertigation with validated irrigation sets; log N applications and tissue levels; publish decision sheets aligning N timing to soil moisture and ET windows.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786008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Cut labor per set by 20–30 minutes and document net margin gains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Standardize crew workflows with low-bandwidth dashboards and field cards; perform time-and-motion spot audits; compute partial budgets and ROI; iterate training to remove bottlenecks.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52482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2626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A826C-A03E-536F-2274-E482B60B8D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758" y="365125"/>
            <a:ext cx="10141242" cy="1325563"/>
          </a:xfrm>
        </p:spPr>
        <p:txBody>
          <a:bodyPr>
            <a:normAutofit/>
          </a:bodyPr>
          <a:lstStyle/>
          <a:p>
            <a:r>
              <a:rPr lang="en-US" sz="3520">
                <a:solidFill>
                  <a:srgbClr val="546F06"/>
                </a:solidFill>
              </a:rPr>
              <a:t>Project Plan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0FA536-730F-03E8-E405-F6AAED3284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5130800" cy="4351338"/>
          </a:xfrm>
        </p:spPr>
        <p:txBody>
          <a:bodyPr>
            <a:normAutofit/>
          </a:bodyPr>
          <a:lstStyle/>
          <a:p>
            <a:r>
              <a:rPr lang="en-US" sz="2400"/>
              <a:t>24-month, five-site DASIO demo</a:t>
            </a:r>
          </a:p>
          <a:p>
            <a:r>
              <a:rPr lang="en-US" sz="2400"/>
              <a:t>Quarterly gates, Q1–Q8 cadence</a:t>
            </a:r>
          </a:p>
          <a:p>
            <a:r>
              <a:rPr lang="en-US" sz="2400"/>
              <a:t>WUE +10–20%; energy −8–12%</a:t>
            </a:r>
          </a:p>
          <a:p>
            <a:r>
              <a:rPr lang="en-US" sz="2400"/>
              <a:t>Stabilize yields; N variability −15%</a:t>
            </a:r>
          </a:p>
          <a:p>
            <a:r>
              <a:rPr lang="en-US" sz="2400"/>
              <a:t>Labor per set −20–30 minutes</a:t>
            </a:r>
          </a:p>
          <a:p>
            <a:r>
              <a:rPr lang="en-US" sz="2400"/>
              <a:t>Sensors, meters, telemetry, training</a:t>
            </a:r>
          </a:p>
          <a:p>
            <a:r>
              <a:rPr lang="en-US" sz="2400"/>
              <a:t>Key risks: connectivity, delays, weather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CA7039D-5E86-CFFA-DB3F-2D674CD5B3FB}"/>
              </a:ext>
            </a:extLst>
          </p:cNvPr>
          <p:cNvSpPr/>
          <p:nvPr/>
        </p:nvSpPr>
        <p:spPr>
          <a:xfrm>
            <a:off x="0" y="0"/>
            <a:ext cx="381000" cy="2286000"/>
          </a:xfrm>
          <a:prstGeom prst="rect">
            <a:avLst/>
          </a:prstGeom>
          <a:solidFill>
            <a:srgbClr val="D7A2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BDCD241-E680-2D47-A9BB-BF0B12A8D553}"/>
              </a:ext>
            </a:extLst>
          </p:cNvPr>
          <p:cNvSpPr/>
          <p:nvPr/>
        </p:nvSpPr>
        <p:spPr>
          <a:xfrm>
            <a:off x="0" y="2286000"/>
            <a:ext cx="381000" cy="2286000"/>
          </a:xfrm>
          <a:prstGeom prst="rect">
            <a:avLst/>
          </a:prstGeom>
          <a:solidFill>
            <a:srgbClr val="0353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A6B20EF-0710-1C07-B47A-CD2C5A98BFD8}"/>
              </a:ext>
            </a:extLst>
          </p:cNvPr>
          <p:cNvSpPr/>
          <p:nvPr/>
        </p:nvSpPr>
        <p:spPr>
          <a:xfrm>
            <a:off x="0" y="4572000"/>
            <a:ext cx="381000" cy="2286000"/>
          </a:xfrm>
          <a:prstGeom prst="rect">
            <a:avLst/>
          </a:prstGeom>
          <a:solidFill>
            <a:srgbClr val="546F0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E5EF9B4-DC2B-6786-E34D-45ABF36AD7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735825"/>
            <a:ext cx="463258" cy="457162"/>
          </a:xfrm>
          <a:prstGeom prst="rect">
            <a:avLst/>
          </a:prstGeom>
        </p:spPr>
      </p:pic>
      <p:graphicFrame>
        <p:nvGraphicFramePr>
          <p:cNvPr id="9" name="Table 8" descr="AITable">
            <a:extLst>
              <a:ext uri="{FF2B5EF4-FFF2-40B4-BE49-F238E27FC236}">
                <a16:creationId xmlns:a16="http://schemas.microsoft.com/office/drawing/2014/main" id="{C97F2FC0-D245-B988-70BC-CEDBBFAEEA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6032480"/>
              </p:ext>
            </p:extLst>
          </p:nvPr>
        </p:nvGraphicFramePr>
        <p:xfrm>
          <a:off x="6223000" y="1825625"/>
          <a:ext cx="571500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7500">
                  <a:extLst>
                    <a:ext uri="{9D8B030D-6E8A-4147-A177-3AD203B41FA5}">
                      <a16:colId xmlns:a16="http://schemas.microsoft.com/office/drawing/2014/main" val="441436180"/>
                    </a:ext>
                  </a:extLst>
                </a:gridCol>
                <a:gridCol w="2857500">
                  <a:extLst>
                    <a:ext uri="{9D8B030D-6E8A-4147-A177-3AD203B41FA5}">
                      <a16:colId xmlns:a16="http://schemas.microsoft.com/office/drawing/2014/main" val="3489469286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FFFFFF"/>
                          </a:solidFill>
                        </a:rPr>
                        <a:t>Milestone</a:t>
                      </a:r>
                    </a:p>
                  </a:txBody>
                  <a:tcPr>
                    <a:solidFill>
                      <a:srgbClr val="03532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FFFFFF"/>
                          </a:solidFill>
                        </a:rPr>
                        <a:t>Expected Completion</a:t>
                      </a:r>
                    </a:p>
                  </a:txBody>
                  <a:tcPr>
                    <a:solidFill>
                      <a:srgbClr val="03532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526506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MOUs executed (≥4/5), procurement POs ≥80%, baseline data package complete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Q1 (Months 1–3)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3040338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Alpha sites commissioned (2/5); telemetry uptime ≥95%; meter error ≤5%; KPI report v1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Q2 (Months 4–6)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171023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All sites live (5/5); first-season KPI dashboard released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Q3 (Months 7–9)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5706428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Mid-project review; partial budgets v1; corrective action plan (if needed)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Q4 (Months 10–12)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74068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Demonstration day; interim tech note; anonymized data publication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000000"/>
                          </a:solidFill>
                        </a:rPr>
                        <a:t>Q6 (Months 16–18)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18128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6489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6FB3DF-735F-9803-093D-850C8044E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758" y="365125"/>
            <a:ext cx="10141242" cy="1325563"/>
          </a:xfrm>
        </p:spPr>
        <p:txBody>
          <a:bodyPr>
            <a:normAutofit/>
          </a:bodyPr>
          <a:lstStyle/>
          <a:p>
            <a:r>
              <a:rPr lang="en-US" sz="3520">
                <a:solidFill>
                  <a:srgbClr val="546F06"/>
                </a:solidFill>
              </a:rPr>
              <a:t>Project Plan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4070BC-E72E-3450-10E4-A9368D1D05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5130800" cy="4351338"/>
          </a:xfrm>
        </p:spPr>
        <p:txBody>
          <a:bodyPr>
            <a:normAutofit/>
          </a:bodyPr>
          <a:lstStyle/>
          <a:p>
            <a:r>
              <a:rPr lang="en-US" sz="2400"/>
              <a:t>24-month, five-site DASIO demo</a:t>
            </a:r>
          </a:p>
          <a:p>
            <a:r>
              <a:rPr lang="en-US" sz="2400"/>
              <a:t>Quarterly gates, Q1–Q8 cadence</a:t>
            </a:r>
          </a:p>
          <a:p>
            <a:r>
              <a:rPr lang="en-US" sz="2400"/>
              <a:t>WUE +10–20%; energy −8–12%</a:t>
            </a:r>
          </a:p>
          <a:p>
            <a:r>
              <a:rPr lang="en-US" sz="2400"/>
              <a:t>Stabilize yields; N variability −15%</a:t>
            </a:r>
          </a:p>
          <a:p>
            <a:r>
              <a:rPr lang="en-US" sz="2400"/>
              <a:t>Labor per set −20–30 minutes</a:t>
            </a:r>
          </a:p>
          <a:p>
            <a:r>
              <a:rPr lang="en-US" sz="2400"/>
              <a:t>Sensors, meters, telemetry, training</a:t>
            </a:r>
          </a:p>
          <a:p>
            <a:r>
              <a:rPr lang="en-US" sz="2400"/>
              <a:t>Key risks: connectivity, delays, weather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7C162D6-3D6C-942E-B298-342EBF6F47DB}"/>
              </a:ext>
            </a:extLst>
          </p:cNvPr>
          <p:cNvSpPr/>
          <p:nvPr/>
        </p:nvSpPr>
        <p:spPr>
          <a:xfrm>
            <a:off x="0" y="0"/>
            <a:ext cx="381000" cy="2286000"/>
          </a:xfrm>
          <a:prstGeom prst="rect">
            <a:avLst/>
          </a:prstGeom>
          <a:solidFill>
            <a:srgbClr val="D7A2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59B154F-3D11-405C-CD02-8B875CA72B5E}"/>
              </a:ext>
            </a:extLst>
          </p:cNvPr>
          <p:cNvSpPr/>
          <p:nvPr/>
        </p:nvSpPr>
        <p:spPr>
          <a:xfrm>
            <a:off x="0" y="2286000"/>
            <a:ext cx="381000" cy="2286000"/>
          </a:xfrm>
          <a:prstGeom prst="rect">
            <a:avLst/>
          </a:prstGeom>
          <a:solidFill>
            <a:srgbClr val="0353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DAAFFAB-CFA9-F7B3-AF83-05CE74B0DED3}"/>
              </a:ext>
            </a:extLst>
          </p:cNvPr>
          <p:cNvSpPr/>
          <p:nvPr/>
        </p:nvSpPr>
        <p:spPr>
          <a:xfrm>
            <a:off x="0" y="4572000"/>
            <a:ext cx="381000" cy="2286000"/>
          </a:xfrm>
          <a:prstGeom prst="rect">
            <a:avLst/>
          </a:prstGeom>
          <a:solidFill>
            <a:srgbClr val="546F0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FAFAC43-C1DB-3127-0A4A-D65F764AEA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735825"/>
            <a:ext cx="463258" cy="457162"/>
          </a:xfrm>
          <a:prstGeom prst="rect">
            <a:avLst/>
          </a:prstGeom>
        </p:spPr>
      </p:pic>
      <p:graphicFrame>
        <p:nvGraphicFramePr>
          <p:cNvPr id="9" name="Table 8" descr="AITable">
            <a:extLst>
              <a:ext uri="{FF2B5EF4-FFF2-40B4-BE49-F238E27FC236}">
                <a16:creationId xmlns:a16="http://schemas.microsoft.com/office/drawing/2014/main" id="{AEA30355-9322-2D25-CCB2-C7E3E61400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0668203"/>
              </p:ext>
            </p:extLst>
          </p:nvPr>
        </p:nvGraphicFramePr>
        <p:xfrm>
          <a:off x="6223000" y="1825625"/>
          <a:ext cx="571500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7500">
                  <a:extLst>
                    <a:ext uri="{9D8B030D-6E8A-4147-A177-3AD203B41FA5}">
                      <a16:colId xmlns:a16="http://schemas.microsoft.com/office/drawing/2014/main" val="2918911330"/>
                    </a:ext>
                  </a:extLst>
                </a:gridCol>
                <a:gridCol w="2857500">
                  <a:extLst>
                    <a:ext uri="{9D8B030D-6E8A-4147-A177-3AD203B41FA5}">
                      <a16:colId xmlns:a16="http://schemas.microsoft.com/office/drawing/2014/main" val="1729941030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FFFFFF"/>
                          </a:solidFill>
                        </a:rPr>
                        <a:t>Resource</a:t>
                      </a:r>
                    </a:p>
                  </a:txBody>
                  <a:tcPr>
                    <a:solidFill>
                      <a:srgbClr val="03532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FFFFFF"/>
                          </a:solidFill>
                        </a:rPr>
                        <a:t>Purpose</a:t>
                      </a:r>
                    </a:p>
                  </a:txBody>
                  <a:tcPr>
                    <a:solidFill>
                      <a:srgbClr val="03532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852761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Soil-moisture and canopy-temperature sensors (50+ nodes)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Monitor root-zone status and crop stress to drive setpoints and alerts.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40333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Inline flow meters and pressure transducers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Verify distribution uniformity and validate irrigation volumes and pressure targets.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983951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Low-bandwidth data loggers/telemetry and SCADA integration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Ensure reliable, secure data capture and automation for valve/pump operations.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905899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QA/QC data pipelines, dashboards, and secure data enclave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Standardize validation, analytics, and producer-facing KPI reporting with audit trails.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724688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Bilingual training materials and field cards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000000"/>
                          </a:solidFill>
                        </a:rPr>
                        <a:t>Enable consistent crew execution and rapid adoption across sites.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3771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92626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0A085-FD09-6B96-BE6A-0F6F3E51C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758" y="365125"/>
            <a:ext cx="10141242" cy="1325563"/>
          </a:xfrm>
        </p:spPr>
        <p:txBody>
          <a:bodyPr>
            <a:normAutofit/>
          </a:bodyPr>
          <a:lstStyle/>
          <a:p>
            <a:r>
              <a:rPr lang="en-US" sz="3520">
                <a:solidFill>
                  <a:srgbClr val="546F06"/>
                </a:solidFill>
              </a:rPr>
              <a:t>Project Plan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466D40-E8B0-617E-4A8C-2056EBE83B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5130800" cy="4351338"/>
          </a:xfrm>
        </p:spPr>
        <p:txBody>
          <a:bodyPr>
            <a:normAutofit/>
          </a:bodyPr>
          <a:lstStyle/>
          <a:p>
            <a:r>
              <a:rPr lang="en-US" sz="2400"/>
              <a:t>24-month, five-site DASIO demo</a:t>
            </a:r>
          </a:p>
          <a:p>
            <a:r>
              <a:rPr lang="en-US" sz="2400"/>
              <a:t>Quarterly gates, Q1–Q8 cadence</a:t>
            </a:r>
          </a:p>
          <a:p>
            <a:r>
              <a:rPr lang="en-US" sz="2400"/>
              <a:t>WUE +10–20%; energy −8–12%</a:t>
            </a:r>
          </a:p>
          <a:p>
            <a:r>
              <a:rPr lang="en-US" sz="2400"/>
              <a:t>Stabilize yields; N variability −15%</a:t>
            </a:r>
          </a:p>
          <a:p>
            <a:r>
              <a:rPr lang="en-US" sz="2400"/>
              <a:t>Labor per set −20–30 minutes</a:t>
            </a:r>
          </a:p>
          <a:p>
            <a:r>
              <a:rPr lang="en-US" sz="2400"/>
              <a:t>Sensors, meters, telemetry, training</a:t>
            </a:r>
          </a:p>
          <a:p>
            <a:r>
              <a:rPr lang="en-US" sz="2400"/>
              <a:t>Key risks: connectivity, delays, weather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B51351B-2CE1-2A5B-5039-15D3D542FCF0}"/>
              </a:ext>
            </a:extLst>
          </p:cNvPr>
          <p:cNvSpPr/>
          <p:nvPr/>
        </p:nvSpPr>
        <p:spPr>
          <a:xfrm>
            <a:off x="0" y="0"/>
            <a:ext cx="381000" cy="2286000"/>
          </a:xfrm>
          <a:prstGeom prst="rect">
            <a:avLst/>
          </a:prstGeom>
          <a:solidFill>
            <a:srgbClr val="D7A2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1BB8B5B-327D-0E59-38EC-797CFB62C8C6}"/>
              </a:ext>
            </a:extLst>
          </p:cNvPr>
          <p:cNvSpPr/>
          <p:nvPr/>
        </p:nvSpPr>
        <p:spPr>
          <a:xfrm>
            <a:off x="0" y="2286000"/>
            <a:ext cx="381000" cy="2286000"/>
          </a:xfrm>
          <a:prstGeom prst="rect">
            <a:avLst/>
          </a:prstGeom>
          <a:solidFill>
            <a:srgbClr val="0353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8300F6-8F71-1166-E03E-28E3F2D1C21A}"/>
              </a:ext>
            </a:extLst>
          </p:cNvPr>
          <p:cNvSpPr/>
          <p:nvPr/>
        </p:nvSpPr>
        <p:spPr>
          <a:xfrm>
            <a:off x="0" y="4572000"/>
            <a:ext cx="381000" cy="2286000"/>
          </a:xfrm>
          <a:prstGeom prst="rect">
            <a:avLst/>
          </a:prstGeom>
          <a:solidFill>
            <a:srgbClr val="546F0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02719F0-9583-B720-7796-2A6B715A05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735825"/>
            <a:ext cx="463258" cy="457162"/>
          </a:xfrm>
          <a:prstGeom prst="rect">
            <a:avLst/>
          </a:prstGeom>
        </p:spPr>
      </p:pic>
      <p:graphicFrame>
        <p:nvGraphicFramePr>
          <p:cNvPr id="9" name="Table 8" descr="AITable">
            <a:extLst>
              <a:ext uri="{FF2B5EF4-FFF2-40B4-BE49-F238E27FC236}">
                <a16:creationId xmlns:a16="http://schemas.microsoft.com/office/drawing/2014/main" id="{A7D81F9C-8945-B2B9-A625-7644A294EC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0460515"/>
              </p:ext>
            </p:extLst>
          </p:nvPr>
        </p:nvGraphicFramePr>
        <p:xfrm>
          <a:off x="6223000" y="1825625"/>
          <a:ext cx="5715000" cy="4693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1427187215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633058056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3059713397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FFFFFF"/>
                          </a:solidFill>
                        </a:rPr>
                        <a:t>Resource</a:t>
                      </a:r>
                    </a:p>
                  </a:txBody>
                  <a:tcPr>
                    <a:solidFill>
                      <a:srgbClr val="03532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FFFFFF"/>
                          </a:solidFill>
                        </a:rPr>
                        <a:t>Related Milestone</a:t>
                      </a:r>
                    </a:p>
                  </a:txBody>
                  <a:tcPr>
                    <a:solidFill>
                      <a:srgbClr val="03532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FFFFFF"/>
                          </a:solidFill>
                        </a:rPr>
                        <a:t>Costs</a:t>
                      </a:r>
                    </a:p>
                  </a:txBody>
                  <a:tcPr>
                    <a:solidFill>
                      <a:srgbClr val="03532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105746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Soil-moisture &amp; canopy sensors (kits; 50+ nodes)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Q2 Alpha sites commissioned; Q3 all sites live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$65,000–$85,000 (hardware, mounts, warranties)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448628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Flow meters and pressure transducers (per block)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Q2 meter validation ≤5%; Q3 KPI dashboard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$25,000–$35,000 (meters, taps, calibration)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70430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Telemetry/data loggers and SCADA integration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Q2 telemetry uptime ≥95%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$20,000–$30,000 (gateways, licenses, install)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080826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Analytics/QA tooling and secure data enclave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Q2 KPI report v1; Q4 mid-project review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$12,000–$18,000 (software, storage, security)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783788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Bilingual training kits and field cards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Q2 crew training; Q3 documentation packs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000000"/>
                          </a:solidFill>
                        </a:rPr>
                        <a:t>$6,000–$9,000 (design, print, translation)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52677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8973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A7129-4C94-D7B8-3B34-C32D2C432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758" y="365125"/>
            <a:ext cx="10141242" cy="1325563"/>
          </a:xfrm>
        </p:spPr>
        <p:txBody>
          <a:bodyPr>
            <a:normAutofit/>
          </a:bodyPr>
          <a:lstStyle/>
          <a:p>
            <a:r>
              <a:rPr lang="en-US" sz="3520">
                <a:solidFill>
                  <a:srgbClr val="546F06"/>
                </a:solidFill>
              </a:rPr>
              <a:t>Project Plan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90CFEB-C007-46F6-2E07-BF6DD5C5B7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5130800" cy="4351338"/>
          </a:xfrm>
        </p:spPr>
        <p:txBody>
          <a:bodyPr>
            <a:normAutofit/>
          </a:bodyPr>
          <a:lstStyle/>
          <a:p>
            <a:r>
              <a:rPr lang="en-US" sz="2400"/>
              <a:t>24-month, five-site DASIO demo</a:t>
            </a:r>
          </a:p>
          <a:p>
            <a:r>
              <a:rPr lang="en-US" sz="2400"/>
              <a:t>Quarterly gates, Q1–Q8 cadence</a:t>
            </a:r>
          </a:p>
          <a:p>
            <a:r>
              <a:rPr lang="en-US" sz="2400"/>
              <a:t>WUE +10–20%; energy −8–12%</a:t>
            </a:r>
          </a:p>
          <a:p>
            <a:r>
              <a:rPr lang="en-US" sz="2400"/>
              <a:t>Stabilize yields; N variability −15%</a:t>
            </a:r>
          </a:p>
          <a:p>
            <a:r>
              <a:rPr lang="en-US" sz="2400"/>
              <a:t>Labor per set −20–30 minutes</a:t>
            </a:r>
          </a:p>
          <a:p>
            <a:r>
              <a:rPr lang="en-US" sz="2400"/>
              <a:t>Sensors, meters, telemetry, training</a:t>
            </a:r>
          </a:p>
          <a:p>
            <a:r>
              <a:rPr lang="en-US" sz="2400"/>
              <a:t>Key risks: connectivity, delays, weather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970C15D-7A6E-4E0A-C4F4-E2DEFF9B5183}"/>
              </a:ext>
            </a:extLst>
          </p:cNvPr>
          <p:cNvSpPr/>
          <p:nvPr/>
        </p:nvSpPr>
        <p:spPr>
          <a:xfrm>
            <a:off x="0" y="0"/>
            <a:ext cx="381000" cy="2286000"/>
          </a:xfrm>
          <a:prstGeom prst="rect">
            <a:avLst/>
          </a:prstGeom>
          <a:solidFill>
            <a:srgbClr val="D7A2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B558AA-5987-1560-A971-0A8A16A7FF44}"/>
              </a:ext>
            </a:extLst>
          </p:cNvPr>
          <p:cNvSpPr/>
          <p:nvPr/>
        </p:nvSpPr>
        <p:spPr>
          <a:xfrm>
            <a:off x="0" y="2286000"/>
            <a:ext cx="381000" cy="2286000"/>
          </a:xfrm>
          <a:prstGeom prst="rect">
            <a:avLst/>
          </a:prstGeom>
          <a:solidFill>
            <a:srgbClr val="03532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22730B2-4245-767D-E9F2-4FC922492B18}"/>
              </a:ext>
            </a:extLst>
          </p:cNvPr>
          <p:cNvSpPr/>
          <p:nvPr/>
        </p:nvSpPr>
        <p:spPr>
          <a:xfrm>
            <a:off x="0" y="4572000"/>
            <a:ext cx="381000" cy="2286000"/>
          </a:xfrm>
          <a:prstGeom prst="rect">
            <a:avLst/>
          </a:prstGeom>
          <a:solidFill>
            <a:srgbClr val="546F0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5D080B2-4D45-7071-9E2D-01AC14F59F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735825"/>
            <a:ext cx="463258" cy="457162"/>
          </a:xfrm>
          <a:prstGeom prst="rect">
            <a:avLst/>
          </a:prstGeom>
        </p:spPr>
      </p:pic>
      <p:graphicFrame>
        <p:nvGraphicFramePr>
          <p:cNvPr id="9" name="Table 8" descr="AITable">
            <a:extLst>
              <a:ext uri="{FF2B5EF4-FFF2-40B4-BE49-F238E27FC236}">
                <a16:creationId xmlns:a16="http://schemas.microsoft.com/office/drawing/2014/main" id="{AE71D986-DE8C-9E13-E800-91647846CA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6359541"/>
              </p:ext>
            </p:extLst>
          </p:nvPr>
        </p:nvGraphicFramePr>
        <p:xfrm>
          <a:off x="6223000" y="1825625"/>
          <a:ext cx="5715000" cy="4533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9194">
                  <a:extLst>
                    <a:ext uri="{9D8B030D-6E8A-4147-A177-3AD203B41FA5}">
                      <a16:colId xmlns:a16="http://schemas.microsoft.com/office/drawing/2014/main" val="258817667"/>
                    </a:ext>
                  </a:extLst>
                </a:gridCol>
                <a:gridCol w="2525087">
                  <a:extLst>
                    <a:ext uri="{9D8B030D-6E8A-4147-A177-3AD203B41FA5}">
                      <a16:colId xmlns:a16="http://schemas.microsoft.com/office/drawing/2014/main" val="226574678"/>
                    </a:ext>
                  </a:extLst>
                </a:gridCol>
                <a:gridCol w="2550719">
                  <a:extLst>
                    <a:ext uri="{9D8B030D-6E8A-4147-A177-3AD203B41FA5}">
                      <a16:colId xmlns:a16="http://schemas.microsoft.com/office/drawing/2014/main" val="2209110208"/>
                    </a:ext>
                  </a:extLst>
                </a:gridCol>
              </a:tblGrid>
              <a:tr h="302215">
                <a:tc>
                  <a:txBody>
                    <a:bodyPr/>
                    <a:lstStyle/>
                    <a:p>
                      <a:endParaRPr lang="en-US" sz="800">
                        <a:solidFill>
                          <a:srgbClr val="FFFFFF"/>
                        </a:solidFill>
                      </a:endParaRPr>
                    </a:p>
                  </a:txBody>
                  <a:tcPr>
                    <a:solidFill>
                      <a:srgbClr val="03532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FFFFFF"/>
                          </a:solidFill>
                        </a:rPr>
                        <a:t>Risk</a:t>
                      </a:r>
                    </a:p>
                  </a:txBody>
                  <a:tcPr>
                    <a:solidFill>
                      <a:srgbClr val="03532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FFFFFF"/>
                          </a:solidFill>
                        </a:rPr>
                        <a:t>Backup Plan</a:t>
                      </a:r>
                    </a:p>
                  </a:txBody>
                  <a:tcPr>
                    <a:solidFill>
                      <a:srgbClr val="03532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7551786"/>
                  </a:ext>
                </a:extLst>
              </a:tr>
              <a:tr h="604431"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Telemetry connectivity gaps reduce data completeness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Pre-survey RSSI/SINR; deploy directional antennas or mesh repeaters; enable on-node buffering and store-and-forward; weekly data quality checks.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0188255"/>
                  </a:ext>
                </a:extLst>
              </a:tr>
              <a:tr h="604431"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Delayed procurement of long-lead sensors/meters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Issue POs in Q1 with alternates pre-qualified; maintain 10% spare inventory; stage bench-calibrated loaner kits from VerdantEdge pool.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816373"/>
                  </a:ext>
                </a:extLst>
              </a:tr>
              <a:tr h="604431"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Distribution constraints limit water savings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Conduct DU tests and pressure mapping; prioritize nozzle/emitter swaps and valve resequencing; document remediation plans per block.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8175410"/>
                  </a:ext>
                </a:extLst>
              </a:tr>
              <a:tr h="604431"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Producer labor constraints during peak operations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Provide concise field cards and SMS alerts; schedule brief, on-site tune-ups; coordinate set changes during off-peak hours.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4008372"/>
                  </a:ext>
                </a:extLst>
              </a:tr>
              <a:tr h="604431"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Sensor drift or failure affects recommendations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Bench-calibrate pre-deployment; deploy duplicate sensors at ≥10% locations; monthly cross-checks against manual readings; hot-swap procedure.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826337"/>
                  </a:ext>
                </a:extLst>
              </a:tr>
              <a:tr h="604431"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Data privacy concerns slow participation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Use consent forms, de-identification, tiered sharing; secure enclave with role-based access; producer review of dashboards prior to release.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1227423"/>
                  </a:ext>
                </a:extLst>
              </a:tr>
              <a:tr h="604431"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>
                          <a:solidFill>
                            <a:srgbClr val="000000"/>
                          </a:solidFill>
                        </a:rPr>
                        <a:t>Weather extremes or water delivery disruptions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Embed contingency rules for deficit/protective irrigation; pre-plan temporary pumping schedules; document variance and resume plan post-event.</a:t>
                      </a:r>
                    </a:p>
                  </a:txBody>
                  <a:tcPr>
                    <a:solidFill>
                      <a:srgbClr val="F7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02483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457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2640</Words>
  <Application>Microsoft Office PowerPoint</Application>
  <PresentationFormat>Widescreen</PresentationFormat>
  <Paragraphs>447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9" baseType="lpstr">
      <vt:lpstr>Aptos</vt:lpstr>
      <vt:lpstr>Aptos Display</vt:lpstr>
      <vt:lpstr>Arial</vt:lpstr>
      <vt:lpstr>Office Theme</vt:lpstr>
      <vt:lpstr>Agricultural Innovation Grant Program</vt:lpstr>
      <vt:lpstr>Problem Statement</vt:lpstr>
      <vt:lpstr>Goals and Objectives</vt:lpstr>
      <vt:lpstr>Project Plan</vt:lpstr>
      <vt:lpstr>Project Plan</vt:lpstr>
      <vt:lpstr>Project Plan</vt:lpstr>
      <vt:lpstr>Project Plan</vt:lpstr>
      <vt:lpstr>Project Plan</vt:lpstr>
      <vt:lpstr>Project Plan</vt:lpstr>
      <vt:lpstr>Project Methods</vt:lpstr>
      <vt:lpstr>Data Management</vt:lpstr>
      <vt:lpstr>Technology Transfer</vt:lpstr>
      <vt:lpstr>Risk Management</vt:lpstr>
      <vt:lpstr>Reporting</vt:lpstr>
      <vt:lpstr>Legal Compliance</vt:lpstr>
      <vt:lpstr>Conflicts of Interest</vt:lpstr>
      <vt:lpstr>Permits and Licenses</vt:lpstr>
      <vt:lpstr>Equity and Inclusion</vt:lpstr>
      <vt:lpstr>Budget Information</vt:lpstr>
      <vt:lpstr>Project Budget</vt:lpstr>
      <vt:lpstr>Price Comparison</vt:lpstr>
      <vt:lpstr>Capacity</vt:lpstr>
      <vt:lpstr>Certifications</vt:lpstr>
      <vt:lpstr>Resume</vt:lpstr>
      <vt:lpstr>Intellectual Property</vt:lpstr>
      <vt:lpstr>References</vt:lpstr>
      <vt:lpstr>Partners</vt:lpstr>
      <vt:lpstr>Stakeholders</vt:lpstr>
      <vt:lpstr>RACI Matrix</vt:lpstr>
      <vt:lpstr>Key Personnel</vt:lpstr>
      <vt:lpstr>Disclosures</vt:lpstr>
      <vt:lpstr>Legal Eligibility</vt:lpstr>
      <vt:lpstr>Commitment Letters</vt:lpstr>
      <vt:lpstr>Report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Ian Lauder</dc:creator>
  <cp:lastModifiedBy>Ian Lauder</cp:lastModifiedBy>
  <cp:revision>27</cp:revision>
  <dcterms:created xsi:type="dcterms:W3CDTF">2025-10-30T15:46:43Z</dcterms:created>
  <dcterms:modified xsi:type="dcterms:W3CDTF">2025-10-31T01:06:47Z</dcterms:modified>
</cp:coreProperties>
</file>