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44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78F4C-2756-1766-0E3C-124D396DAD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EEC6A3-9F05-C13B-8FBC-074CC7723C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C2416-1865-04B5-89AC-0ED5D5EE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DF917-7C38-4D14-A4B7-A651C294EE7F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6136C-A965-2693-1FF6-1E69ED823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B5883C-791D-5017-7B3A-72BD79378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78AE-B0AB-41B4-B533-9AEAE2AD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456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04F46-4089-B6F9-D9CC-2C3E62617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0D817D-E219-9E4C-2516-C20374719E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9F7D67-2107-E41A-3A3E-45794DFF4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DF917-7C38-4D14-A4B7-A651C294EE7F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A9959-86A9-3300-48EA-7C0D89FD4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331E4-CB26-0D32-6E45-A179F185A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78AE-B0AB-41B4-B533-9AEAE2AD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716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6D2D53-F7F6-2035-B34B-DBF0260D4D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4E4531-6F42-4A4A-E729-7A21BE9C0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699AF-6824-4897-0B9F-C793A04F7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DF917-7C38-4D14-A4B7-A651C294EE7F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8B144B-186E-8B87-FC5E-2D2C3D13C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84C1CE-9787-64A8-FD1F-FAFD0C553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78AE-B0AB-41B4-B533-9AEAE2AD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4082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A2F4A-E0E7-34D6-A48E-983FBE5AC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C692A-2BF5-98D6-6732-94914028D7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C9C36-1D64-0FBE-B42F-CF40079F3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DF917-7C38-4D14-A4B7-A651C294EE7F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554EBA-C5E6-869C-BF5D-DEE16FE7D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7EBED-AC59-3BF7-67E1-C2E917334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78AE-B0AB-41B4-B533-9AEAE2AD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114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AE158-BBA0-D39D-BF9D-52BB120A6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27EB6-D1A8-D618-48E7-742DAB7B6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E9D592-1E5E-5774-E559-0049CF322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DF917-7C38-4D14-A4B7-A651C294EE7F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9342A-823C-7F25-B752-28FBA0225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02DAB-D94B-4717-E00A-052A4AD04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78AE-B0AB-41B4-B533-9AEAE2AD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642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3E49D-5BB6-5B74-FB79-FDB4FC9C5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6E083B-1B68-704E-799C-BFA594328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1F7B51-5E36-5C03-2F74-2A02543E0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DF917-7C38-4D14-A4B7-A651C294EE7F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BB3587-CBCB-A08F-A41E-6C6E17F0E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FD97C-8531-15BE-02C2-14D1F8467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78AE-B0AB-41B4-B533-9AEAE2AD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91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045F5-4C99-CF51-F417-B9D48BA5C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E0224-9BBB-CDF2-EBF1-107E9B8095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99D24F-407A-8DBD-6952-9198E3A80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6BCEAA-E258-3B34-3C50-BDA8C96A0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DF917-7C38-4D14-A4B7-A651C294EE7F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A82946-CD7F-9BE1-4F06-0FA457241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0A22F8-A122-BC17-DBA2-03B8C20C8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78AE-B0AB-41B4-B533-9AEAE2AD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19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479B5-56C2-DA05-4627-5523B495F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5A0598-A464-EB48-601C-88E30CC9F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1B4DB2-D892-5ED9-2850-4C2497E266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AC96FE-0859-9E92-A1C4-8FD5F18226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F79E90-4478-4D6D-8AAF-5A808F0B39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C62307-CD3F-D63C-106C-6685935ED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DF917-7C38-4D14-A4B7-A651C294EE7F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4CBC08-F0EA-8BF6-F42B-C9EAA0739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5F5E1A-A9F4-6020-5924-4E4CD77E9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78AE-B0AB-41B4-B533-9AEAE2AD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287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9D318-E4F6-5A63-B8BC-27C2F5F19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BACB16-ED67-609E-8E55-BCDC2B556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DF917-7C38-4D14-A4B7-A651C294EE7F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576235-8782-D4E4-8E46-878952E08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7551B2-E034-575C-719B-6DC5ED5C4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78AE-B0AB-41B4-B533-9AEAE2AD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112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FB6DDD-54EF-F950-2A6C-D73FA8445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DF917-7C38-4D14-A4B7-A651C294EE7F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A8678B-5159-9853-0FD4-2642E35C0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8D99FA-6B8A-7A75-614D-3499D43A7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78AE-B0AB-41B4-B533-9AEAE2AD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631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3D910-0CA3-0DEB-C0B6-7303C2B4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3925B-0E62-94C8-8871-C91CDA84B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D5E77B-9F65-5795-1F75-96CBCB802E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CB253E-9149-C29A-362C-5E9C90F6F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DF917-7C38-4D14-A4B7-A651C294EE7F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B8C37F-BA10-C193-BD24-66DDE569D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ADF3C4-81CC-9892-B684-BC80216EB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78AE-B0AB-41B4-B533-9AEAE2AD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074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4F602-8D4B-7AA7-08CC-DC2A47DF6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F35789-0A78-771D-C612-F733BA7462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54E641-3851-DD91-AE4F-9A60CF479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15D49-93AF-B3E3-E0E5-B3C828F79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DF917-7C38-4D14-A4B7-A651C294EE7F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7C4E8D-B1A1-51BC-04C9-215F2FB33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33DA06-6A34-758E-7BA3-EDD517536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78AE-B0AB-41B4-B533-9AEAE2AD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491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4469DF-69AC-8941-4512-E8B31D1C2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9D8A5F-5E6A-F830-715C-359B5303F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4F39E-E924-CA6C-D289-913D7BEB87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1DF917-7C38-4D14-A4B7-A651C294EE7F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89AB0-6929-47AE-69CF-7096BE8CD6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420FC5-825D-6073-2AEA-2019AE3ACC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1B78AE-B0AB-41B4-B533-9AEAE2AD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329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parksite.studio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8E824-1688-8A19-9907-327BD953FA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</a:rPr>
              <a:t>Plumbing Web Site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C45708-93F4-8C45-8F10-0395057D20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</a:rPr>
              <a:t>Presented By: Ava Thompson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BA7948-0FB4-C990-E151-6C4DA63F988F}"/>
              </a:ext>
            </a:extLst>
          </p:cNvPr>
          <p:cNvSpPr txBox="1"/>
          <p:nvPr/>
        </p:nvSpPr>
        <p:spPr>
          <a:xfrm>
            <a:off x="6350000" y="5080000"/>
            <a:ext cx="1905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10/30/2025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04E7AC5-3723-E07C-2B61-82179DC27D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596" y="822986"/>
            <a:ext cx="1072807" cy="64002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C89E4DC-F9F5-583B-CA20-6B46763F2437}"/>
              </a:ext>
            </a:extLst>
          </p:cNvPr>
          <p:cNvSpPr/>
          <p:nvPr/>
        </p:nvSpPr>
        <p:spPr>
          <a:xfrm>
            <a:off x="0" y="0"/>
            <a:ext cx="1270000" cy="2286000"/>
          </a:xfrm>
          <a:prstGeom prst="rect">
            <a:avLst/>
          </a:prstGeom>
          <a:solidFill>
            <a:srgbClr val="D38C3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5B22CF4-990F-8447-AEFE-8A0639537132}"/>
              </a:ext>
            </a:extLst>
          </p:cNvPr>
          <p:cNvSpPr/>
          <p:nvPr/>
        </p:nvSpPr>
        <p:spPr>
          <a:xfrm>
            <a:off x="0" y="2286000"/>
            <a:ext cx="1270000" cy="2286000"/>
          </a:xfrm>
          <a:prstGeom prst="rect">
            <a:avLst/>
          </a:prstGeom>
          <a:solidFill>
            <a:srgbClr val="BBA4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646F59-6B43-61FD-2DB4-A5480A469AE4}"/>
              </a:ext>
            </a:extLst>
          </p:cNvPr>
          <p:cNvSpPr/>
          <p:nvPr/>
        </p:nvSpPr>
        <p:spPr>
          <a:xfrm>
            <a:off x="0" y="4572000"/>
            <a:ext cx="1270000" cy="2286000"/>
          </a:xfrm>
          <a:prstGeom prst="rect">
            <a:avLst/>
          </a:prstGeom>
          <a:solidFill>
            <a:srgbClr val="00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185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E92C5-2C65-64F1-6B1A-7DD3414DD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438" y="365125"/>
            <a:ext cx="9842563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000000"/>
                </a:solidFill>
              </a:rPr>
              <a:t>Implementation Schedule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A9025A-BC1D-352A-8D79-4A70F5D40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5130800" cy="4351338"/>
          </a:xfrm>
        </p:spPr>
        <p:txBody>
          <a:bodyPr>
            <a:normAutofit lnSpcReduction="10000"/>
          </a:bodyPr>
          <a:lstStyle/>
          <a:p>
            <a:r>
              <a:rPr lang="en-US"/>
              <a:t>Kickoff and content intake</a:t>
            </a:r>
          </a:p>
          <a:p>
            <a:r>
              <a:rPr lang="en-US"/>
              <a:t>Sitemap and brief finalized</a:t>
            </a:r>
          </a:p>
          <a:p>
            <a:r>
              <a:rPr lang="en-US"/>
              <a:t>Wireframes and design comps</a:t>
            </a:r>
          </a:p>
          <a:p>
            <a:r>
              <a:rPr lang="en-US"/>
              <a:t>Copywriting up to 10 pages</a:t>
            </a:r>
          </a:p>
          <a:p>
            <a:r>
              <a:rPr lang="en-US"/>
              <a:t>WordPress build and SEO setup</a:t>
            </a:r>
          </a:p>
          <a:p>
            <a:r>
              <a:rPr lang="en-US"/>
              <a:t>QA, revisions, and launch</a:t>
            </a:r>
          </a:p>
          <a:p>
            <a:r>
              <a:rPr lang="en-US"/>
              <a:t>Local SEO and citations</a:t>
            </a:r>
          </a:p>
          <a:p>
            <a:r>
              <a:rPr lang="en-US"/>
              <a:t>Social setup and content plan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064A2F-7DB7-EB34-0CDB-B957CE51F396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38C3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B0B681-9752-3A93-7F3C-E0FDC18241EB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BBA4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1323DE-1B20-8EF3-7FA8-749812B4D68F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00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9072D27-84DE-92B7-DF35-AE38FF53F5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761937" cy="457162"/>
          </a:xfrm>
          <a:prstGeom prst="rect">
            <a:avLst/>
          </a:prstGeom>
        </p:spPr>
      </p:pic>
      <p:graphicFrame>
        <p:nvGraphicFramePr>
          <p:cNvPr id="9" name="Table 8" descr="AITable">
            <a:extLst>
              <a:ext uri="{FF2B5EF4-FFF2-40B4-BE49-F238E27FC236}">
                <a16:creationId xmlns:a16="http://schemas.microsoft.com/office/drawing/2014/main" id="{CCFD7C64-99E3-FB0E-E3E3-B7CB6ADACC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213492"/>
              </p:ext>
            </p:extLst>
          </p:nvPr>
        </p:nvGraphicFramePr>
        <p:xfrm>
          <a:off x="6223000" y="1825625"/>
          <a:ext cx="571500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5011">
                  <a:extLst>
                    <a:ext uri="{9D8B030D-6E8A-4147-A177-3AD203B41FA5}">
                      <a16:colId xmlns:a16="http://schemas.microsoft.com/office/drawing/2014/main" val="1624680138"/>
                    </a:ext>
                  </a:extLst>
                </a:gridCol>
                <a:gridCol w="1749989">
                  <a:extLst>
                    <a:ext uri="{9D8B030D-6E8A-4147-A177-3AD203B41FA5}">
                      <a16:colId xmlns:a16="http://schemas.microsoft.com/office/drawing/2014/main" val="2928426073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Start Date</a:t>
                      </a:r>
                    </a:p>
                  </a:txBody>
                  <a:tcPr>
                    <a:solidFill>
                      <a:srgbClr val="D38C3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10/30/2025</a:t>
                      </a:r>
                    </a:p>
                  </a:txBody>
                  <a:tcPr>
                    <a:solidFill>
                      <a:srgbClr val="D38C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665337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Completion Date</a:t>
                      </a:r>
                    </a:p>
                  </a:txBody>
                  <a:tcPr>
                    <a:solidFill>
                      <a:srgbClr val="D38C3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12/10/2025</a:t>
                      </a:r>
                    </a:p>
                  </a:txBody>
                  <a:tcPr>
                    <a:solidFill>
                      <a:srgbClr val="D38C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89471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Days to Complete</a:t>
                      </a:r>
                    </a:p>
                  </a:txBody>
                  <a:tcPr>
                    <a:solidFill>
                      <a:srgbClr val="D38C3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42</a:t>
                      </a:r>
                    </a:p>
                  </a:txBody>
                  <a:tcPr>
                    <a:solidFill>
                      <a:srgbClr val="D38C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474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7178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D6675-3228-0337-9F78-978475A82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438" y="365125"/>
            <a:ext cx="9842563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000000"/>
                </a:solidFill>
              </a:rPr>
              <a:t>Client Responsibilities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E4F90E-2B9C-F992-F84F-7BE8A51B96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Provide licenses, insurance, pricing</a:t>
            </a:r>
          </a:p>
          <a:p>
            <a:r>
              <a:rPr lang="en-US"/>
              <a:t>Deliver reviews, photos, bios</a:t>
            </a:r>
          </a:p>
          <a:p>
            <a:r>
              <a:rPr lang="en-US"/>
              <a:t>Submit brand assets, organized</a:t>
            </a:r>
          </a:p>
          <a:p>
            <a:r>
              <a:rPr lang="en-US"/>
              <a:t>Confirm domain, hosting, Google access</a:t>
            </a:r>
          </a:p>
          <a:p>
            <a:r>
              <a:rPr lang="en-US"/>
              <a:t>Approve sitemap, wireframe, staging</a:t>
            </a:r>
          </a:p>
          <a:p>
            <a:r>
              <a:rPr lang="en-US"/>
              <a:t>Consolidate feedback, designate approvers</a:t>
            </a:r>
          </a:p>
          <a:p>
            <a:r>
              <a:rPr lang="en-US"/>
              <a:t>Attend check-ins, respond promptly</a:t>
            </a:r>
          </a:p>
          <a:p>
            <a:r>
              <a:rPr lang="en-US"/>
              <a:t>Maintain NAP accuracy, notify changes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04BDDE8-0D0D-7062-EB9B-EAE80141F539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38C3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C7EE09-ECAD-8CD7-C527-56835979E463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BBA4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2566FA5-DE6D-3020-DF1B-40462B9D99F3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00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AEF270A-2697-D159-528A-0213AD42E6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761937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417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B7D2A-373D-298E-7D1E-ECB1E0458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438" y="365125"/>
            <a:ext cx="9842563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000000"/>
                </a:solidFill>
              </a:rPr>
              <a:t>Packages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951AE2-033A-4BC9-DA37-1EDF973519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Tiered packages, growth-aligned investment</a:t>
            </a:r>
            <a:endParaRPr lang="fr-FR"/>
          </a:p>
          <a:p>
            <a:r>
              <a:rPr lang="fr-FR"/>
              <a:t>Essentials: 8–10 pages, baseline SEO</a:t>
            </a:r>
            <a:endParaRPr lang="en-US"/>
          </a:p>
          <a:p>
            <a:r>
              <a:rPr lang="en-US"/>
              <a:t>Growth: city pages, starter content</a:t>
            </a:r>
          </a:p>
          <a:p>
            <a:r>
              <a:rPr lang="en-US"/>
              <a:t>Dominance: scale SEO, PPC, content</a:t>
            </a:r>
          </a:p>
          <a:p>
            <a:r>
              <a:rPr lang="en-US"/>
              <a:t>Site Care: ongoing SEO, maintenance</a:t>
            </a:r>
          </a:p>
          <a:p>
            <a:r>
              <a:rPr lang="en-US"/>
              <a:t>A La Carte: targeted add‑ons</a:t>
            </a:r>
          </a:p>
          <a:p>
            <a:r>
              <a:rPr lang="en-US"/>
              <a:t>Transparent ownership, analytics, compliance</a:t>
            </a:r>
          </a:p>
          <a:p>
            <a:r>
              <a:rPr lang="en-US"/>
              <a:t>Defined timeline, phased delivery options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1C74D9A-C5D0-4311-6D73-ADA61EB3EAC2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38C3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3A61FB-8F70-7E7C-E41C-2729453CEA0C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BBA4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C0FB3F-3CD6-2454-0C07-B0B7B954D7A4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00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45B3CB3-025E-7896-E0A5-47AD712B14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761937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219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18739BC-20AB-7374-928B-2F66A343C3CE}"/>
              </a:ext>
            </a:extLst>
          </p:cNvPr>
          <p:cNvSpPr txBox="1"/>
          <p:nvPr/>
        </p:nvSpPr>
        <p:spPr>
          <a:xfrm>
            <a:off x="2921000" y="2274838"/>
            <a:ext cx="6350000" cy="230832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b="1">
                <a:solidFill>
                  <a:srgbClr val="000000"/>
                </a:solidFill>
              </a:rPr>
              <a:t>Sparksite Studio</a:t>
            </a:r>
          </a:p>
          <a:p>
            <a:pPr algn="ctr"/>
            <a:endParaRPr lang="en-US">
              <a:solidFill>
                <a:srgbClr val="000000"/>
              </a:solidFill>
            </a:endParaRPr>
          </a:p>
          <a:p>
            <a:pPr algn="ctr"/>
            <a:r>
              <a:rPr lang="en-US">
                <a:solidFill>
                  <a:srgbClr val="000000"/>
                </a:solidFill>
              </a:rPr>
              <a:t>425 Willow Street</a:t>
            </a:r>
          </a:p>
          <a:p>
            <a:pPr algn="ctr"/>
            <a:r>
              <a:rPr lang="en-US">
                <a:solidFill>
                  <a:srgbClr val="000000"/>
                </a:solidFill>
              </a:rPr>
              <a:t>Suite 210</a:t>
            </a:r>
          </a:p>
          <a:p>
            <a:pPr algn="ctr"/>
            <a:r>
              <a:rPr lang="en-US">
                <a:solidFill>
                  <a:srgbClr val="000000"/>
                </a:solidFill>
              </a:rPr>
              <a:t>Redmond, WA  98052</a:t>
            </a:r>
          </a:p>
          <a:p>
            <a:pPr algn="ctr"/>
            <a:endParaRPr lang="en-US">
              <a:solidFill>
                <a:srgbClr val="000000"/>
              </a:solidFill>
            </a:endParaRPr>
          </a:p>
          <a:p>
            <a:pPr algn="ctr"/>
            <a:r>
              <a:rPr lang="en-US" u="sng">
                <a:solidFill>
                  <a:srgbClr val="7F9698"/>
                </a:solidFill>
                <a:hlinkClick r:id="rId2"/>
              </a:rPr>
              <a:t>www.sparksite.studio</a:t>
            </a:r>
            <a:endParaRPr lang="en-US" u="sng">
              <a:solidFill>
                <a:srgbClr val="7F9698"/>
              </a:solidFill>
            </a:endParaRPr>
          </a:p>
          <a:p>
            <a:pPr algn="ctr"/>
            <a:endParaRPr lang="en-US">
              <a:solidFill>
                <a:srgbClr val="7F9698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B08D4E-29D4-6163-1C51-BD873ABC9A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596" y="822986"/>
            <a:ext cx="1072807" cy="64002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0BBDDE6-5E8E-58AA-C7B0-FA70B8354E75}"/>
              </a:ext>
            </a:extLst>
          </p:cNvPr>
          <p:cNvSpPr/>
          <p:nvPr/>
        </p:nvSpPr>
        <p:spPr>
          <a:xfrm>
            <a:off x="0" y="0"/>
            <a:ext cx="1270000" cy="2286000"/>
          </a:xfrm>
          <a:prstGeom prst="rect">
            <a:avLst/>
          </a:prstGeom>
          <a:solidFill>
            <a:srgbClr val="D38C3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AED963-FA3D-6576-0947-4EECFE05FFF1}"/>
              </a:ext>
            </a:extLst>
          </p:cNvPr>
          <p:cNvSpPr/>
          <p:nvPr/>
        </p:nvSpPr>
        <p:spPr>
          <a:xfrm>
            <a:off x="0" y="2286000"/>
            <a:ext cx="1270000" cy="2286000"/>
          </a:xfrm>
          <a:prstGeom prst="rect">
            <a:avLst/>
          </a:prstGeom>
          <a:solidFill>
            <a:srgbClr val="BBA4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BD3B37B-B726-57E1-BACC-EA6C2E751F30}"/>
              </a:ext>
            </a:extLst>
          </p:cNvPr>
          <p:cNvSpPr/>
          <p:nvPr/>
        </p:nvSpPr>
        <p:spPr>
          <a:xfrm>
            <a:off x="0" y="4572000"/>
            <a:ext cx="1270000" cy="2286000"/>
          </a:xfrm>
          <a:prstGeom prst="rect">
            <a:avLst/>
          </a:prstGeom>
          <a:solidFill>
            <a:srgbClr val="00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74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F85FC-8407-CF5C-583E-739707030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438" y="365125"/>
            <a:ext cx="9842563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000000"/>
                </a:solidFill>
              </a:rPr>
              <a:t>Scope of Work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5CB596-7C6D-A724-785E-2CF2414AEF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Fast, secure, conversion-first site</a:t>
            </a:r>
          </a:p>
          <a:p>
            <a:r>
              <a:rPr lang="en-US"/>
              <a:t>WordPress build with local SEO</a:t>
            </a:r>
          </a:p>
          <a:p>
            <a:r>
              <a:rPr lang="en-US"/>
              <a:t>Clear CTAs, booking flow</a:t>
            </a:r>
          </a:p>
          <a:p>
            <a:r>
              <a:rPr lang="en-US"/>
              <a:t>Technical SEO, schema, analytics</a:t>
            </a:r>
          </a:p>
          <a:p>
            <a:r>
              <a:rPr lang="en-US"/>
              <a:t>Accessibility, security, ownership</a:t>
            </a:r>
          </a:p>
          <a:p>
            <a:r>
              <a:rPr lang="en-US"/>
              <a:t>Reviews engine, social setup</a:t>
            </a:r>
          </a:p>
          <a:p>
            <a:r>
              <a:rPr lang="en-US"/>
              <a:t>90-day content cadence</a:t>
            </a:r>
          </a:p>
          <a:p>
            <a:r>
              <a:rPr lang="en-US"/>
              <a:t>4–6 week path to value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2E4C22D-88EA-051D-35BE-0D04A5E65827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38C3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2E7248-7678-1146-3710-A58B43B9B35F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BBA4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7B71AE-CCBB-2A6C-CAC1-FD2EDD13B482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00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606230-F44D-68A3-2925-FEB5A06F7A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761937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414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1F37D-7FA4-7044-C7CC-3CBDD205A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438" y="365125"/>
            <a:ext cx="9842563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000000"/>
                </a:solidFill>
              </a:rPr>
              <a:t>Estimate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0B1CC-A0DC-3412-C6B6-838A4398B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5130800" cy="4351338"/>
          </a:xfrm>
        </p:spPr>
        <p:txBody>
          <a:bodyPr/>
          <a:lstStyle/>
          <a:p>
            <a:r>
              <a:rPr lang="en-US"/>
              <a:t>Website creation cost: $5,400</a:t>
            </a:r>
          </a:p>
          <a:p>
            <a:r>
              <a:rPr lang="en-US"/>
              <a:t>Local SEO cost: $2,000</a:t>
            </a:r>
          </a:p>
          <a:p>
            <a:r>
              <a:rPr lang="en-US"/>
              <a:t>Social profiles setup: $1,400</a:t>
            </a:r>
          </a:p>
          <a:p>
            <a:r>
              <a:rPr lang="en-US"/>
              <a:t>Subtotal $8,800; tax $880</a:t>
            </a:r>
          </a:p>
          <a:p>
            <a:r>
              <a:rPr lang="en-US"/>
              <a:t>Grand total due: $9,680</a:t>
            </a:r>
          </a:p>
          <a:p>
            <a:r>
              <a:rPr lang="en-US"/>
              <a:t>Yearly site review: $499</a:t>
            </a:r>
          </a:p>
          <a:p>
            <a:r>
              <a:rPr lang="en-US"/>
              <a:t>Monthly services total: $1,085</a:t>
            </a:r>
          </a:p>
          <a:p>
            <a:r>
              <a:rPr lang="en-US"/>
              <a:t>Estimate subject to change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FACF208-2750-F95D-9AE4-D5D860B974C4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38C3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2AA610-549E-9410-8B6D-31E1D1661833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BBA4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94EB35-DB8C-00CC-BF26-4076FB20CB04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00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9922CB9-FD1D-A92A-BF7F-29AC55EA88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761937" cy="457162"/>
          </a:xfrm>
          <a:prstGeom prst="rect">
            <a:avLst/>
          </a:prstGeom>
        </p:spPr>
      </p:pic>
      <p:graphicFrame>
        <p:nvGraphicFramePr>
          <p:cNvPr id="9" name="Table 8" descr="AITable">
            <a:extLst>
              <a:ext uri="{FF2B5EF4-FFF2-40B4-BE49-F238E27FC236}">
                <a16:creationId xmlns:a16="http://schemas.microsoft.com/office/drawing/2014/main" id="{7D179259-13CE-74A6-468E-128A2901F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675118"/>
              </p:ext>
            </p:extLst>
          </p:nvPr>
        </p:nvGraphicFramePr>
        <p:xfrm>
          <a:off x="6223000" y="1825625"/>
          <a:ext cx="57150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50">
                  <a:extLst>
                    <a:ext uri="{9D8B030D-6E8A-4147-A177-3AD203B41FA5}">
                      <a16:colId xmlns:a16="http://schemas.microsoft.com/office/drawing/2014/main" val="431528688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647332656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3385926007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351256130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Products and Services</a:t>
                      </a:r>
                    </a:p>
                  </a:txBody>
                  <a:tcPr>
                    <a:solidFill>
                      <a:srgbClr val="BBA4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Price</a:t>
                      </a:r>
                    </a:p>
                  </a:txBody>
                  <a:tcPr>
                    <a:solidFill>
                      <a:srgbClr val="BBA4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Quantity</a:t>
                      </a:r>
                    </a:p>
                  </a:txBody>
                  <a:tcPr>
                    <a:solidFill>
                      <a:srgbClr val="BBA4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Amount</a:t>
                      </a:r>
                    </a:p>
                  </a:txBody>
                  <a:tcPr>
                    <a:solidFill>
                      <a:srgbClr val="BBA4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63651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Website creation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$5,400.00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$5,400.00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615576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Local SEO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$2,000.00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$2,000.00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368733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Social Media Profiles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$1,400.00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$1,400.00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1089626"/>
                  </a:ext>
                </a:extLst>
              </a:tr>
              <a:tr h="228600">
                <a:tc gridSpan="3"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Total Products and Services Costs</a:t>
                      </a:r>
                    </a:p>
                  </a:txBody>
                  <a:tcPr>
                    <a:solidFill>
                      <a:srgbClr val="D38C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D38C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rgbClr val="D38C3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$8,800.00</a:t>
                      </a:r>
                    </a:p>
                  </a:txBody>
                  <a:tcPr>
                    <a:solidFill>
                      <a:srgbClr val="D38C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8044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7882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86632-DDB8-1C6D-E722-934449E8F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438" y="365125"/>
            <a:ext cx="9842563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000000"/>
                </a:solidFill>
              </a:rPr>
              <a:t>Estimate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63670F-8B05-F056-3137-905435D31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5130800" cy="4351338"/>
          </a:xfrm>
        </p:spPr>
        <p:txBody>
          <a:bodyPr/>
          <a:lstStyle/>
          <a:p>
            <a:r>
              <a:rPr lang="en-US"/>
              <a:t>Website creation cost: $5,400</a:t>
            </a:r>
          </a:p>
          <a:p>
            <a:r>
              <a:rPr lang="en-US"/>
              <a:t>Local SEO cost: $2,000</a:t>
            </a:r>
          </a:p>
          <a:p>
            <a:r>
              <a:rPr lang="en-US"/>
              <a:t>Social profiles setup: $1,400</a:t>
            </a:r>
          </a:p>
          <a:p>
            <a:r>
              <a:rPr lang="en-US"/>
              <a:t>Subtotal $8,800; tax $880</a:t>
            </a:r>
          </a:p>
          <a:p>
            <a:r>
              <a:rPr lang="en-US"/>
              <a:t>Grand total due: $9,680</a:t>
            </a:r>
          </a:p>
          <a:p>
            <a:r>
              <a:rPr lang="en-US"/>
              <a:t>Yearly site review: $499</a:t>
            </a:r>
          </a:p>
          <a:p>
            <a:r>
              <a:rPr lang="en-US"/>
              <a:t>Monthly services total: $1,085</a:t>
            </a:r>
          </a:p>
          <a:p>
            <a:r>
              <a:rPr lang="en-US"/>
              <a:t>Estimate subject to change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FED3D5-1393-0F5C-3907-2D86FC119E62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38C3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638F04-131D-03F3-BC49-A81826BB5F43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BBA4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F43291-5630-E2FB-CC0F-40A6BB317B60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00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BF70A1F-47FA-EFD5-7CAF-3DA3C0A1CC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761937" cy="457162"/>
          </a:xfrm>
          <a:prstGeom prst="rect">
            <a:avLst/>
          </a:prstGeom>
        </p:spPr>
      </p:pic>
      <p:graphicFrame>
        <p:nvGraphicFramePr>
          <p:cNvPr id="9" name="Table 8" descr="AITable">
            <a:extLst>
              <a:ext uri="{FF2B5EF4-FFF2-40B4-BE49-F238E27FC236}">
                <a16:creationId xmlns:a16="http://schemas.microsoft.com/office/drawing/2014/main" id="{0DAAC7A6-28D4-2510-B880-2A7EC97741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708354"/>
              </p:ext>
            </p:extLst>
          </p:nvPr>
        </p:nvGraphicFramePr>
        <p:xfrm>
          <a:off x="6223000" y="1825625"/>
          <a:ext cx="5715000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7484">
                  <a:extLst>
                    <a:ext uri="{9D8B030D-6E8A-4147-A177-3AD203B41FA5}">
                      <a16:colId xmlns:a16="http://schemas.microsoft.com/office/drawing/2014/main" val="3708032426"/>
                    </a:ext>
                  </a:extLst>
                </a:gridCol>
                <a:gridCol w="1220016">
                  <a:extLst>
                    <a:ext uri="{9D8B030D-6E8A-4147-A177-3AD203B41FA5}">
                      <a16:colId xmlns:a16="http://schemas.microsoft.com/office/drawing/2014/main" val="4193772886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3517678418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424260320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Ongoing Yearly Costs</a:t>
                      </a:r>
                    </a:p>
                  </a:txBody>
                  <a:tcPr>
                    <a:solidFill>
                      <a:srgbClr val="BBA42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rgbClr val="BBA42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rgbClr val="BBA42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rgbClr val="BBA4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48946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Site Review &amp; Modifications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$499.00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$499.00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085976"/>
                  </a:ext>
                </a:extLst>
              </a:tr>
              <a:tr h="228600">
                <a:tc gridSpan="3"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Total Ongoing Yearly Costs</a:t>
                      </a:r>
                    </a:p>
                  </a:txBody>
                  <a:tcPr>
                    <a:solidFill>
                      <a:srgbClr val="D38C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D38C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rgbClr val="D38C3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FFFF"/>
                          </a:solidFill>
                        </a:rPr>
                        <a:t>$499.00</a:t>
                      </a:r>
                    </a:p>
                  </a:txBody>
                  <a:tcPr>
                    <a:solidFill>
                      <a:srgbClr val="D38C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433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8249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14B57-06EF-D180-E108-B8A571C02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438" y="365125"/>
            <a:ext cx="9842563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000000"/>
                </a:solidFill>
              </a:rPr>
              <a:t>Estimate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E3172E-A5D6-978F-EB2E-F0398269B4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5130800" cy="4351338"/>
          </a:xfrm>
        </p:spPr>
        <p:txBody>
          <a:bodyPr/>
          <a:lstStyle/>
          <a:p>
            <a:r>
              <a:rPr lang="en-US"/>
              <a:t>Website creation cost: $5,400</a:t>
            </a:r>
          </a:p>
          <a:p>
            <a:r>
              <a:rPr lang="en-US"/>
              <a:t>Local SEO cost: $2,000</a:t>
            </a:r>
          </a:p>
          <a:p>
            <a:r>
              <a:rPr lang="en-US"/>
              <a:t>Social profiles setup: $1,400</a:t>
            </a:r>
          </a:p>
          <a:p>
            <a:r>
              <a:rPr lang="en-US"/>
              <a:t>Subtotal $8,800; tax $880</a:t>
            </a:r>
          </a:p>
          <a:p>
            <a:r>
              <a:rPr lang="en-US"/>
              <a:t>Grand total due: $9,680</a:t>
            </a:r>
          </a:p>
          <a:p>
            <a:r>
              <a:rPr lang="en-US"/>
              <a:t>Yearly site review: $499</a:t>
            </a:r>
          </a:p>
          <a:p>
            <a:r>
              <a:rPr lang="en-US"/>
              <a:t>Monthly services total: $1,085</a:t>
            </a:r>
          </a:p>
          <a:p>
            <a:r>
              <a:rPr lang="en-US"/>
              <a:t>Estimate subject to change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27E87BF-C5AA-6DB8-F767-DA7DF1A68FCE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38C3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E6D4DD-4FD0-9F83-F3E7-7790F708EE62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BBA4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4D8E298-464A-9458-5408-88AE2B0DDEC4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00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9F5BA19-ADE5-BA1E-5C6D-DB951C426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761937" cy="457162"/>
          </a:xfrm>
          <a:prstGeom prst="rect">
            <a:avLst/>
          </a:prstGeom>
        </p:spPr>
      </p:pic>
      <p:graphicFrame>
        <p:nvGraphicFramePr>
          <p:cNvPr id="9" name="Table 8" descr="AITable">
            <a:extLst>
              <a:ext uri="{FF2B5EF4-FFF2-40B4-BE49-F238E27FC236}">
                <a16:creationId xmlns:a16="http://schemas.microsoft.com/office/drawing/2014/main" id="{68804017-C89F-706A-FEB9-D2F47BCD60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11106"/>
              </p:ext>
            </p:extLst>
          </p:nvPr>
        </p:nvGraphicFramePr>
        <p:xfrm>
          <a:off x="6223000" y="1825625"/>
          <a:ext cx="5715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5539">
                  <a:extLst>
                    <a:ext uri="{9D8B030D-6E8A-4147-A177-3AD203B41FA5}">
                      <a16:colId xmlns:a16="http://schemas.microsoft.com/office/drawing/2014/main" val="3367865513"/>
                    </a:ext>
                  </a:extLst>
                </a:gridCol>
                <a:gridCol w="1261961">
                  <a:extLst>
                    <a:ext uri="{9D8B030D-6E8A-4147-A177-3AD203B41FA5}">
                      <a16:colId xmlns:a16="http://schemas.microsoft.com/office/drawing/2014/main" val="370591686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608235282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4302914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Ongoing Monthly Costs</a:t>
                      </a:r>
                    </a:p>
                  </a:txBody>
                  <a:tcPr>
                    <a:solidFill>
                      <a:srgbClr val="BBA42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rgbClr val="BBA42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rgbClr val="BBA42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rgbClr val="BBA4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29232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Site Care &amp; Local Growth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$995.00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$995.00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317789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Call Tracking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$45.00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$45.00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76486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Paid Ads Management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$45.00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000000"/>
                          </a:solidFill>
                        </a:rPr>
                        <a:t>$45.00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667807"/>
                  </a:ext>
                </a:extLst>
              </a:tr>
              <a:tr h="228600">
                <a:tc gridSpan="3"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Total Ongoing Monthly Costs</a:t>
                      </a:r>
                    </a:p>
                  </a:txBody>
                  <a:tcPr>
                    <a:solidFill>
                      <a:srgbClr val="D38C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D38C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rgbClr val="D38C3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FFFF"/>
                          </a:solidFill>
                        </a:rPr>
                        <a:t>$1,085.00</a:t>
                      </a:r>
                    </a:p>
                  </a:txBody>
                  <a:tcPr>
                    <a:solidFill>
                      <a:srgbClr val="D38C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2188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0632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E3C9F-4707-7A14-C38F-6DA024CFD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438" y="365125"/>
            <a:ext cx="9842563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000000"/>
                </a:solidFill>
              </a:rPr>
              <a:t>Estimate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8458FB-3264-5F8B-B249-A38FBF671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5130800" cy="4351338"/>
          </a:xfrm>
        </p:spPr>
        <p:txBody>
          <a:bodyPr/>
          <a:lstStyle/>
          <a:p>
            <a:r>
              <a:rPr lang="en-US"/>
              <a:t>Website creation cost: $5,400</a:t>
            </a:r>
          </a:p>
          <a:p>
            <a:r>
              <a:rPr lang="en-US"/>
              <a:t>Local SEO cost: $2,000</a:t>
            </a:r>
          </a:p>
          <a:p>
            <a:r>
              <a:rPr lang="en-US"/>
              <a:t>Social profiles setup: $1,400</a:t>
            </a:r>
          </a:p>
          <a:p>
            <a:r>
              <a:rPr lang="en-US"/>
              <a:t>Subtotal $8,800; tax $880</a:t>
            </a:r>
          </a:p>
          <a:p>
            <a:r>
              <a:rPr lang="en-US"/>
              <a:t>Grand total due: $9,680</a:t>
            </a:r>
          </a:p>
          <a:p>
            <a:r>
              <a:rPr lang="en-US"/>
              <a:t>Yearly site review: $499</a:t>
            </a:r>
          </a:p>
          <a:p>
            <a:r>
              <a:rPr lang="en-US"/>
              <a:t>Monthly services total: $1,085</a:t>
            </a:r>
          </a:p>
          <a:p>
            <a:r>
              <a:rPr lang="en-US"/>
              <a:t>Estimate subject to change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E626E3-D973-4202-835F-177206EB9F91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38C3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369C48-EEB6-7AAE-5F68-23517E6F228A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BBA4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E34D0C-751A-209F-F939-D3C0D35A8F5B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00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322D304-59A8-8E5E-A45D-BB56E88EEB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761937" cy="457162"/>
          </a:xfrm>
          <a:prstGeom prst="rect">
            <a:avLst/>
          </a:prstGeom>
        </p:spPr>
      </p:pic>
      <p:graphicFrame>
        <p:nvGraphicFramePr>
          <p:cNvPr id="9" name="Table 8" descr="AITable">
            <a:extLst>
              <a:ext uri="{FF2B5EF4-FFF2-40B4-BE49-F238E27FC236}">
                <a16:creationId xmlns:a16="http://schemas.microsoft.com/office/drawing/2014/main" id="{DE7D3564-F93A-5853-CBFD-E62FC9F9DC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02820"/>
              </p:ext>
            </p:extLst>
          </p:nvPr>
        </p:nvGraphicFramePr>
        <p:xfrm>
          <a:off x="6223000" y="1825625"/>
          <a:ext cx="57150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500">
                  <a:extLst>
                    <a:ext uri="{9D8B030D-6E8A-4147-A177-3AD203B41FA5}">
                      <a16:colId xmlns:a16="http://schemas.microsoft.com/office/drawing/2014/main" val="379781862"/>
                    </a:ext>
                  </a:extLst>
                </a:gridCol>
                <a:gridCol w="2857500">
                  <a:extLst>
                    <a:ext uri="{9D8B030D-6E8A-4147-A177-3AD203B41FA5}">
                      <a16:colId xmlns:a16="http://schemas.microsoft.com/office/drawing/2014/main" val="399947511"/>
                    </a:ext>
                  </a:extLst>
                </a:gridCol>
              </a:tblGrid>
              <a:tr h="228600">
                <a:tc gridSpan="2"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Summary</a:t>
                      </a:r>
                    </a:p>
                  </a:txBody>
                  <a:tcPr>
                    <a:solidFill>
                      <a:srgbClr val="BBA42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rgbClr val="BBA4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77678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Subtotal (excluding yearly/monthly)</a:t>
                      </a:r>
                    </a:p>
                  </a:txBody>
                  <a:tcPr>
                    <a:solidFill>
                      <a:srgbClr val="D38C3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$8,800.00</a:t>
                      </a:r>
                    </a:p>
                  </a:txBody>
                  <a:tcPr>
                    <a:solidFill>
                      <a:srgbClr val="D38C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984133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Shipping</a:t>
                      </a:r>
                    </a:p>
                  </a:txBody>
                  <a:tcPr>
                    <a:solidFill>
                      <a:srgbClr val="D38C3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$0.00</a:t>
                      </a:r>
                    </a:p>
                  </a:txBody>
                  <a:tcPr>
                    <a:solidFill>
                      <a:srgbClr val="D38C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42623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Sales Tax</a:t>
                      </a:r>
                    </a:p>
                  </a:txBody>
                  <a:tcPr>
                    <a:solidFill>
                      <a:srgbClr val="D38C3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$880.00</a:t>
                      </a:r>
                    </a:p>
                  </a:txBody>
                  <a:tcPr>
                    <a:solidFill>
                      <a:srgbClr val="D38C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83184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Grand Total</a:t>
                      </a:r>
                    </a:p>
                  </a:txBody>
                  <a:tcPr>
                    <a:solidFill>
                      <a:srgbClr val="D38C3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</a:rPr>
                        <a:t>$9,680.00</a:t>
                      </a:r>
                    </a:p>
                  </a:txBody>
                  <a:tcPr>
                    <a:solidFill>
                      <a:srgbClr val="D38C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904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0139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C8C7D-43A6-41FE-57F3-6C51714AE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438" y="365125"/>
            <a:ext cx="9842563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000000"/>
                </a:solidFill>
              </a:rPr>
              <a:t>Key Performance Indicators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BD41E9-34C0-E9DA-DC39-53B19E4077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Predictable pipeline via KPIs</a:t>
            </a:r>
          </a:p>
          <a:p>
            <a:r>
              <a:rPr lang="en-US"/>
              <a:t>Calls, bookings, Eastside coverage</a:t>
            </a:r>
          </a:p>
          <a:p>
            <a:r>
              <a:rPr lang="en-US"/>
              <a:t>4-6 week launch; 3-4 month ramp</a:t>
            </a:r>
          </a:p>
          <a:p>
            <a:r>
              <a:rPr lang="en-US"/>
              <a:t>30-50 qualified calls monthly</a:t>
            </a:r>
          </a:p>
          <a:p>
            <a:r>
              <a:rPr lang="en-US"/>
              <a:t>Top-10 for 8-10 keywords</a:t>
            </a:r>
          </a:p>
          <a:p>
            <a:r>
              <a:rPr lang="en-US"/>
              <a:t>8-12% conversion; 10+ reviews</a:t>
            </a:r>
          </a:p>
          <a:p>
            <a:r>
              <a:rPr lang="en-US"/>
              <a:t>200+ clicks by month three</a:t>
            </a:r>
          </a:p>
          <a:p>
            <a:r>
              <a:rPr lang="en-US"/>
              <a:t>Mobile LCP under 2.5s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451128-46AC-6B66-6347-1B78DBE327D0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38C3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3C5D59-ECB0-37C9-B268-3EDE10D99043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BBA4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3ECEE1-C3DF-4982-92C1-8B55B27BA9D6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00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77D383-CF6E-1A63-EDE0-DDC0198AF5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761937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766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05E74-1E01-6A7D-4537-A041A3ADD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438" y="365125"/>
            <a:ext cx="9842563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000000"/>
                </a:solidFill>
              </a:rPr>
              <a:t>Maintenance Plan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2B65B9-253C-3BC7-5D65-C8CD75D3EA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Managed hosting, updates, backups</a:t>
            </a:r>
          </a:p>
          <a:p>
            <a:r>
              <a:rPr lang="en-US"/>
              <a:t>Local SEO and site care</a:t>
            </a:r>
          </a:p>
          <a:p>
            <a:r>
              <a:rPr lang="en-US"/>
              <a:t>Security hardening and patching</a:t>
            </a:r>
          </a:p>
          <a:p>
            <a:r>
              <a:rPr lang="en-US"/>
              <a:t>Analytics, attribution, KPI reporting</a:t>
            </a:r>
          </a:p>
          <a:p>
            <a:r>
              <a:rPr lang="en-US"/>
              <a:t>GBP upkeep and citations</a:t>
            </a:r>
          </a:p>
          <a:p>
            <a:r>
              <a:rPr lang="en-US"/>
              <a:t>Content tweaks, light CRO tests</a:t>
            </a:r>
          </a:p>
          <a:p>
            <a:r>
              <a:rPr lang="en-US"/>
              <a:t>Optional paid ads management</a:t>
            </a:r>
          </a:p>
          <a:p>
            <a:r>
              <a:rPr lang="en-US"/>
              <a:t>Non-contract terms, SLAs, safeguards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A44871A-CC2B-2843-6FE6-05B4686EB7B5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38C3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550D55-48CB-EE62-32D5-39EADC4E9972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BBA4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2F87E1D-2795-35BF-B112-CE19479608E5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00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8F3958E-E3E3-CE80-B4E7-198A2FA461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761937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656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ED44E-3505-EFD4-4008-CA9748BB0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438" y="365125"/>
            <a:ext cx="9842563" cy="1325563"/>
          </a:xfrm>
        </p:spPr>
        <p:txBody>
          <a:bodyPr>
            <a:normAutofit/>
          </a:bodyPr>
          <a:lstStyle/>
          <a:p>
            <a:r>
              <a:rPr lang="en-US" sz="3520">
                <a:solidFill>
                  <a:srgbClr val="000000"/>
                </a:solidFill>
              </a:rPr>
              <a:t>Implementation Schedule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47001A-67A8-D070-A9A1-347C42EBF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5130800" cy="4351338"/>
          </a:xfrm>
        </p:spPr>
        <p:txBody>
          <a:bodyPr>
            <a:normAutofit lnSpcReduction="10000"/>
          </a:bodyPr>
          <a:lstStyle/>
          <a:p>
            <a:r>
              <a:rPr lang="en-US"/>
              <a:t>Kickoff and content intake</a:t>
            </a:r>
          </a:p>
          <a:p>
            <a:r>
              <a:rPr lang="en-US"/>
              <a:t>Sitemap and brief finalized</a:t>
            </a:r>
          </a:p>
          <a:p>
            <a:r>
              <a:rPr lang="en-US"/>
              <a:t>Wireframes and design comps</a:t>
            </a:r>
          </a:p>
          <a:p>
            <a:r>
              <a:rPr lang="en-US"/>
              <a:t>Copywriting up to 10 pages</a:t>
            </a:r>
          </a:p>
          <a:p>
            <a:r>
              <a:rPr lang="en-US"/>
              <a:t>WordPress build and SEO setup</a:t>
            </a:r>
          </a:p>
          <a:p>
            <a:r>
              <a:rPr lang="en-US"/>
              <a:t>QA, revisions, and launch</a:t>
            </a:r>
          </a:p>
          <a:p>
            <a:r>
              <a:rPr lang="en-US"/>
              <a:t>Local SEO and citations</a:t>
            </a:r>
          </a:p>
          <a:p>
            <a:r>
              <a:rPr lang="en-US"/>
              <a:t>Social setup and content plan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A8B18D1-0983-495E-8361-0D4D772EA0D3}"/>
              </a:ext>
            </a:extLst>
          </p:cNvPr>
          <p:cNvSpPr/>
          <p:nvPr/>
        </p:nvSpPr>
        <p:spPr>
          <a:xfrm>
            <a:off x="0" y="0"/>
            <a:ext cx="381000" cy="2286000"/>
          </a:xfrm>
          <a:prstGeom prst="rect">
            <a:avLst/>
          </a:prstGeom>
          <a:solidFill>
            <a:srgbClr val="D38C3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AF9F26-6E79-D6C9-808C-196BB6C2646C}"/>
              </a:ext>
            </a:extLst>
          </p:cNvPr>
          <p:cNvSpPr/>
          <p:nvPr/>
        </p:nvSpPr>
        <p:spPr>
          <a:xfrm>
            <a:off x="0" y="2286000"/>
            <a:ext cx="381000" cy="2286000"/>
          </a:xfrm>
          <a:prstGeom prst="rect">
            <a:avLst/>
          </a:prstGeom>
          <a:solidFill>
            <a:srgbClr val="BBA4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036E937-7D61-2618-4EC0-50241831A603}"/>
              </a:ext>
            </a:extLst>
          </p:cNvPr>
          <p:cNvSpPr/>
          <p:nvPr/>
        </p:nvSpPr>
        <p:spPr>
          <a:xfrm>
            <a:off x="0" y="4572000"/>
            <a:ext cx="381000" cy="2286000"/>
          </a:xfrm>
          <a:prstGeom prst="rect">
            <a:avLst/>
          </a:prstGeom>
          <a:solidFill>
            <a:srgbClr val="00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104E59-5D47-B8F7-03E7-F25ECA3ED7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5825"/>
            <a:ext cx="761937" cy="457162"/>
          </a:xfrm>
          <a:prstGeom prst="rect">
            <a:avLst/>
          </a:prstGeom>
        </p:spPr>
      </p:pic>
      <p:graphicFrame>
        <p:nvGraphicFramePr>
          <p:cNvPr id="9" name="Table 8" descr="AITable">
            <a:extLst>
              <a:ext uri="{FF2B5EF4-FFF2-40B4-BE49-F238E27FC236}">
                <a16:creationId xmlns:a16="http://schemas.microsoft.com/office/drawing/2014/main" id="{7EA063E6-CE7D-0024-CD53-F912E619E7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925995"/>
              </p:ext>
            </p:extLst>
          </p:nvPr>
        </p:nvGraphicFramePr>
        <p:xfrm>
          <a:off x="6223000" y="1825625"/>
          <a:ext cx="5715002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2741">
                  <a:extLst>
                    <a:ext uri="{9D8B030D-6E8A-4147-A177-3AD203B41FA5}">
                      <a16:colId xmlns:a16="http://schemas.microsoft.com/office/drawing/2014/main" val="2332311777"/>
                    </a:ext>
                  </a:extLst>
                </a:gridCol>
                <a:gridCol w="1044087">
                  <a:extLst>
                    <a:ext uri="{9D8B030D-6E8A-4147-A177-3AD203B41FA5}">
                      <a16:colId xmlns:a16="http://schemas.microsoft.com/office/drawing/2014/main" val="3375673847"/>
                    </a:ext>
                  </a:extLst>
                </a:gridCol>
                <a:gridCol w="1044087">
                  <a:extLst>
                    <a:ext uri="{9D8B030D-6E8A-4147-A177-3AD203B41FA5}">
                      <a16:colId xmlns:a16="http://schemas.microsoft.com/office/drawing/2014/main" val="2195798631"/>
                    </a:ext>
                  </a:extLst>
                </a:gridCol>
                <a:gridCol w="1044087">
                  <a:extLst>
                    <a:ext uri="{9D8B030D-6E8A-4147-A177-3AD203B41FA5}">
                      <a16:colId xmlns:a16="http://schemas.microsoft.com/office/drawing/2014/main" val="1736393219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FFFFFF"/>
                          </a:solidFill>
                        </a:rPr>
                        <a:t>Implementation Task Description</a:t>
                      </a:r>
                    </a:p>
                  </a:txBody>
                  <a:tcPr>
                    <a:solidFill>
                      <a:srgbClr val="BBA4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FFFFFF"/>
                          </a:solidFill>
                        </a:rPr>
                        <a:t>Start Date</a:t>
                      </a:r>
                    </a:p>
                  </a:txBody>
                  <a:tcPr>
                    <a:solidFill>
                      <a:srgbClr val="BBA4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FFFFFF"/>
                          </a:solidFill>
                        </a:rPr>
                        <a:t>End Date</a:t>
                      </a:r>
                    </a:p>
                  </a:txBody>
                  <a:tcPr>
                    <a:solidFill>
                      <a:srgbClr val="BBA4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FFFFFF"/>
                          </a:solidFill>
                        </a:rPr>
                        <a:t>Duration</a:t>
                      </a:r>
                    </a:p>
                  </a:txBody>
                  <a:tcPr>
                    <a:solidFill>
                      <a:srgbClr val="BBA4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09707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Project kickoff &amp; content intake (logos, services, photos)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10/30/2025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10/31/2025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0498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Sitemap &amp; brief (value props, CTAs)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11/1/2025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11/1/2025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30391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Wireframes for core pages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11/2/2025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11/4/2025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252026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Visual design comps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11/5/2025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11/7/2025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13898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Copywriting for up to 10 pages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11/8/2025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11/11/2025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51292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WordPress setup &amp; build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11/12/2025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11/16/2025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27911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Forms, click-to-call, GA4/Search Console, basic on-page SEO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11/17/2025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11/17/2025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4974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QA &amp; client review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11/18/2025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11/19/2025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75328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Revisions &amp; launch prep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11/21/2025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11/22/2025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611684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Go-live &amp; smoke test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11/23/2025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11/23/2025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380884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Google Business Profile claim/optimize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11/24/2025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11/25/2025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40914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Citations/NAP cleanup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11/26/2025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11/29/2025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24469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Local service-area pages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11/30/2025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12/3/2025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27888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Review engine setup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12/4/2025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12/4/2025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74893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Social profiles setup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12/5/2025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12/6/2025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75738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Social branding kit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12/7/2025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12/8/2025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07517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90-day content plan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12/9/2025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12/10/2025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1498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4411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794</Words>
  <Application>Microsoft Office PowerPoint</Application>
  <PresentationFormat>Widescreen</PresentationFormat>
  <Paragraphs>236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Plumbing Web Site Project</vt:lpstr>
      <vt:lpstr>Scope of Work</vt:lpstr>
      <vt:lpstr>Estimate</vt:lpstr>
      <vt:lpstr>Estimate</vt:lpstr>
      <vt:lpstr>Estimate</vt:lpstr>
      <vt:lpstr>Estimate</vt:lpstr>
      <vt:lpstr>Key Performance Indicators</vt:lpstr>
      <vt:lpstr>Maintenance Plan</vt:lpstr>
      <vt:lpstr>Implementation Schedule</vt:lpstr>
      <vt:lpstr>Implementation Schedule</vt:lpstr>
      <vt:lpstr>Client Responsibilities</vt:lpstr>
      <vt:lpstr>Packages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 Lauder</dc:creator>
  <cp:lastModifiedBy>Ian Lauder</cp:lastModifiedBy>
  <cp:revision>14</cp:revision>
  <dcterms:created xsi:type="dcterms:W3CDTF">2025-10-30T23:49:17Z</dcterms:created>
  <dcterms:modified xsi:type="dcterms:W3CDTF">2025-10-31T00:46:27Z</dcterms:modified>
</cp:coreProperties>
</file>