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72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/>
              <a:t>GreenField Yield Advantage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GreenField Yield</c:v>
                </c:pt>
              </c:strCache>
            </c:strRef>
          </c:tx>
          <c:spPr>
            <a:solidFill>
              <a:srgbClr val="F7F1CF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Corn</c:v>
                </c:pt>
                <c:pt idx="1">
                  <c:v>Wheat</c:v>
                </c:pt>
                <c:pt idx="2">
                  <c:v>Soybean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195</c:v>
                </c:pt>
                <c:pt idx="1">
                  <c:v>74</c:v>
                </c:pt>
                <c:pt idx="2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D2-465A-A3D5-A347A89DA1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Benchmark Yield</c:v>
                </c:pt>
              </c:strCache>
            </c:strRef>
          </c:tx>
          <c:spPr>
            <a:solidFill>
              <a:srgbClr val="D7A2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Corn</c:v>
                </c:pt>
                <c:pt idx="1">
                  <c:v>Wheat</c:v>
                </c:pt>
                <c:pt idx="2">
                  <c:v>Soybean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177</c:v>
                </c:pt>
                <c:pt idx="1">
                  <c:v>65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D2-465A-A3D5-A347A89DA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09410015"/>
        <c:axId val="809410495"/>
      </c:barChart>
      <c:catAx>
        <c:axId val="809410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9410495"/>
        <c:crosses val="autoZero"/>
        <c:auto val="1"/>
        <c:lblAlgn val="ctr"/>
        <c:lblOffset val="100"/>
        <c:noMultiLvlLbl val="0"/>
      </c:catAx>
      <c:valAx>
        <c:axId val="809410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9410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Uses</a:t>
            </a:r>
            <a:r>
              <a:rPr lang="en-US" baseline="0"/>
              <a:t> of Funds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7F1CF"/>
              </a:solidFill>
              <a:ln w="6350">
                <a:solidFill>
                  <a:srgbClr val="F7F1C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D0-4D77-A28E-EBC7A736E42A}"/>
              </c:ext>
            </c:extLst>
          </c:dPt>
          <c:dPt>
            <c:idx val="1"/>
            <c:bubble3D val="0"/>
            <c:spPr>
              <a:solidFill>
                <a:srgbClr val="E4C253"/>
              </a:solidFill>
              <a:ln w="6350">
                <a:solidFill>
                  <a:srgbClr val="E4C25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D0-4D77-A28E-EBC7A736E42A}"/>
              </c:ext>
            </c:extLst>
          </c:dPt>
          <c:dPt>
            <c:idx val="2"/>
            <c:bubble3D val="0"/>
            <c:spPr>
              <a:solidFill>
                <a:srgbClr val="AD9208"/>
              </a:solidFill>
              <a:ln w="6350">
                <a:solidFill>
                  <a:srgbClr val="AD920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D0-4D77-A28E-EBC7A736E42A}"/>
              </c:ext>
            </c:extLst>
          </c:dPt>
          <c:dPt>
            <c:idx val="3"/>
            <c:bubble3D val="0"/>
            <c:spPr>
              <a:solidFill>
                <a:srgbClr val="2D6322"/>
              </a:solidFill>
              <a:ln w="6350">
                <a:solidFill>
                  <a:srgbClr val="2D632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D0-4D77-A28E-EBC7A736E42A}"/>
              </c:ext>
            </c:extLst>
          </c:dPt>
          <c:dPt>
            <c:idx val="4"/>
            <c:bubble3D val="0"/>
            <c:spPr>
              <a:solidFill>
                <a:srgbClr val="235E1C"/>
              </a:solidFill>
              <a:ln w="6350">
                <a:solidFill>
                  <a:srgbClr val="235E1C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FD0-4D77-A28E-EBC7A736E42A}"/>
              </c:ext>
            </c:extLst>
          </c:dPt>
          <c:dPt>
            <c:idx val="5"/>
            <c:bubble3D val="0"/>
            <c:spPr>
              <a:solidFill>
                <a:srgbClr val="546F06"/>
              </a:solidFill>
              <a:ln w="6350">
                <a:solidFill>
                  <a:srgbClr val="546F0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FD0-4D77-A28E-EBC7A736E42A}"/>
              </c:ext>
            </c:extLst>
          </c:dPt>
          <c:cat>
            <c:strRef>
              <c:f>Sheet1!$A$2:$A$7</c:f>
              <c:strCache>
                <c:ptCount val="6"/>
                <c:pt idx="0">
                  <c:v>Precision Agriculture Technology Deployment</c:v>
                </c:pt>
                <c:pt idx="1">
                  <c:v>Regenerative Ag &amp; Soil-Health Restoration</c:v>
                </c:pt>
                <c:pt idx="2">
                  <c:v>Workforce Development &amp; Community Engagement</c:v>
                </c:pt>
                <c:pt idx="3">
                  <c:v>Matching Funds / In-Kind Contributions</c:v>
                </c:pt>
                <c:pt idx="4">
                  <c:v>Circular Economy &amp; Waste-Reduction Systems</c:v>
                </c:pt>
                <c:pt idx="5">
                  <c:v>Environmental Impact Monitoring &amp; Analytics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1950000</c:v>
                </c:pt>
                <c:pt idx="1">
                  <c:v>1600000</c:v>
                </c:pt>
                <c:pt idx="2">
                  <c:v>800000</c:v>
                </c:pt>
                <c:pt idx="3">
                  <c:v>500000</c:v>
                </c:pt>
                <c:pt idx="4">
                  <c:v>400000</c:v>
                </c:pt>
                <c:pt idx="5">
                  <c:v>250000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FD0-4D77-A28E-EBC7A736E4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355CF-E21E-B16B-601E-E52FC3DC0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2970D-D24C-0EC1-C9BF-C6BD6E716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A8B6A-E46E-DA75-F08F-E1BFDE811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4ADF-030F-4B76-A6DC-6A6B4CA3B9F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44EEF-9C72-049D-DA07-38B43E71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9AFAC-10F3-DF79-4954-E27CC7966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A90-0136-4DF9-A387-10949D314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3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0F289-2BFE-CD74-05C3-6A5D18FE3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A65C04-2F20-A129-AF6F-7D6041EC0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6AF88-2291-562D-4AD5-2DC3BD573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4ADF-030F-4B76-A6DC-6A6B4CA3B9F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67231-BF69-3127-F57F-78A4E6E9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160A3-7758-C403-81EA-91DA4900E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A90-0136-4DF9-A387-10949D314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4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8A3EBB-275B-B5D8-FDA9-C3294EE426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35526-BBA7-76E6-A919-7A4672D2B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86AB5-A490-A912-8AB2-8A37B78B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4ADF-030F-4B76-A6DC-6A6B4CA3B9F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91509-4CBA-47E0-2133-CE40C8B58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93F15-A4D5-4FDA-F439-F2A070C2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A90-0136-4DF9-A387-10949D314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01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A709-DEA2-A39C-B234-73738AE8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1D2BB-BFD8-7EE7-2F2F-E97DAE0A3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CE4C7-DEFB-79FA-CCE5-FA2FADB28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4ADF-030F-4B76-A6DC-6A6B4CA3B9F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E0BA3-C328-DC7E-5D07-0E61373F0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D26F7-F6A6-6588-702F-F793A5548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A90-0136-4DF9-A387-10949D314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2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64ED2-91A3-9863-09D7-F4DEA1FA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4F3DF-3219-4608-DE31-E78C277F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8A94A-3BC0-1DD6-3504-903A57EB3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4ADF-030F-4B76-A6DC-6A6B4CA3B9F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B4B92-CDA2-C2F0-1943-03EE60C1B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CB7E2-56B2-271C-1088-E600FBDA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A90-0136-4DF9-A387-10949D314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5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316CD-F59A-7496-98F4-1C816E23D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5703B-F9F7-6B6D-F22F-10FBB72EA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F3E01-B217-DC7E-9B77-DE7F3D81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4ADF-030F-4B76-A6DC-6A6B4CA3B9F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6FC79-1BA0-CBCA-42EF-3A3B4AE34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E677-C931-EA9B-910B-BC95050BD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A90-0136-4DF9-A387-10949D314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3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6AA20-47FD-66D5-1142-90CD1758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FADBA-9B01-17C1-77E9-F9512D4A0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99476C-0366-71C4-BCCC-DFC309B85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4F733-0C80-D54F-B874-E74A9A538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4ADF-030F-4B76-A6DC-6A6B4CA3B9F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68E50-6C7D-F84D-55E7-202788869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44C9DD-EAC3-1BD3-27B8-9A80E64B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A90-0136-4DF9-A387-10949D314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6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F86C9-7ADB-62EB-6873-B9DF40A9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3A8FD-8F3B-0F0F-E9D0-ABCD74E79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D1E14-BAC4-8F9A-463C-D4FC0F26F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116B90-E3C1-D300-8215-E4FB82F04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2B38B8-0A6A-ACBA-6F27-8283C023FF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DCD77B-7585-C080-6564-495AC9922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4ADF-030F-4B76-A6DC-6A6B4CA3B9F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B150B3-BA39-BFC4-6EBA-3D7CDDEB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327285-C45F-BDA4-E22F-0EB9492E2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A90-0136-4DF9-A387-10949D314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6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451B4-E55E-275B-5A84-4BB8A37E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4F8C98-59DC-B5D7-075C-9FE82668F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4ADF-030F-4B76-A6DC-6A6B4CA3B9F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AB84A3-CDB4-7B99-3FB4-B9EDB439C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A8533-A5FC-7B40-075A-7343BFF6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A90-0136-4DF9-A387-10949D314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2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326819-9BA8-40F7-752D-B5295098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4ADF-030F-4B76-A6DC-6A6B4CA3B9F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7A1C4D-FA3E-8AC4-3A99-662558B42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5F005-DEC0-2A9C-AB8F-9B1DA767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A90-0136-4DF9-A387-10949D314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3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4653-715B-32A3-25BF-22782BC73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95D2E-B372-8006-F7F4-09C1114CC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43B92-2EE8-2525-3247-FDE894775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FE3D8-1B78-9E46-F1AD-92DFB8DF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4ADF-030F-4B76-A6DC-6A6B4CA3B9F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674DB-D1BF-A411-DC5D-2B926D8EF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5EE10-8200-33D5-0466-CCADA11F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A90-0136-4DF9-A387-10949D314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7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D88D8-7707-6438-01CC-5A595E333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3A7208-DC34-9E6F-A326-4F1D09624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00DAA-CDB6-E1C9-2704-8748EFA07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40FA1-19CE-0BF1-289B-43D58686F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4ADF-030F-4B76-A6DC-6A6B4CA3B9F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3D171-A358-055C-C1A2-7EC5BA5F0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08FC2-758F-F4F7-AC36-99B6C763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A90-0136-4DF9-A387-10949D314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2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5B6419-D318-66F3-3625-7B2A9F7F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99362-51E6-AB10-ECC2-ED7E3F479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DAD27-75DF-CF96-4EAB-69F328502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054ADF-030F-4B76-A6DC-6A6B4CA3B9F1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0D3B4-6B15-9839-E3AC-C040A273F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DAA7C-9100-0E50-82C7-FEB3EF6E4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C30A90-0136-4DF9-A387-10949D314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3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obin@greenfieldagricorp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fieldagricorp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bsky.app/profile/greenfieldagricorp.bsky.social" TargetMode="External"/><Relationship Id="rId4" Type="http://schemas.openxmlformats.org/officeDocument/2006/relationships/hyperlink" Target="https://www.facebook.com/greenfieldagricor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E42F93-7762-442D-E7AD-FC52193DE85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04DDA2-11F9-1AAF-C7E5-D5CEA10B26E2}"/>
              </a:ext>
            </a:extLst>
          </p:cNvPr>
          <p:cNvSpPr/>
          <p:nvPr/>
        </p:nvSpPr>
        <p:spPr>
          <a:xfrm>
            <a:off x="1219200" y="1714500"/>
            <a:ext cx="9753600" cy="3861832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D6AD3-8583-2F1D-881A-4667785B3298}"/>
              </a:ext>
            </a:extLst>
          </p:cNvPr>
          <p:cNvSpPr/>
          <p:nvPr/>
        </p:nvSpPr>
        <p:spPr>
          <a:xfrm>
            <a:off x="1346200" y="1841500"/>
            <a:ext cx="9499600" cy="3607832"/>
          </a:xfrm>
          <a:prstGeom prst="rect">
            <a:avLst/>
          </a:prstGeom>
          <a:noFill/>
          <a:ln w="25400" cap="flat" cmpd="sng" algn="ctr">
            <a:solidFill>
              <a:srgbClr val="03532A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6D4831-DEDE-4CFC-D3DF-D9A48F5812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546F06"/>
                </a:solidFill>
              </a:rPr>
              <a:t>AgriGreen 360 Funding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E76BC-D6D2-D9B6-30E2-9A68EB2CC1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rgbClr val="546F06"/>
                </a:solidFill>
              </a:rPr>
              <a:t>Presented By: Camila Avarez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F70D07-E8C1-8C2C-065B-AFE8B4C8E19C}"/>
              </a:ext>
            </a:extLst>
          </p:cNvPr>
          <p:cNvSpPr txBox="1"/>
          <p:nvPr/>
        </p:nvSpPr>
        <p:spPr>
          <a:xfrm>
            <a:off x="6350000" y="5080000"/>
            <a:ext cx="1905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546F06"/>
                </a:solidFill>
              </a:rPr>
              <a:t>5/13/2025</a:t>
            </a:r>
          </a:p>
        </p:txBody>
      </p:sp>
    </p:spTree>
    <p:extLst>
      <p:ext uri="{BB962C8B-B14F-4D97-AF65-F5344CB8AC3E}">
        <p14:creationId xmlns:p14="http://schemas.microsoft.com/office/powerpoint/2010/main" val="4261885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959086-8622-DBAC-68B1-50037710630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F21591-56E5-C28D-1D3C-EB60AF0C7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758" y="365125"/>
            <a:ext cx="10141242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546F06"/>
                </a:solidFill>
              </a:rPr>
              <a:t>About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6F090-5067-FC7D-57B5-AC2E86F99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Founded 1985 in Lincoln, Nebraska; now global leader in sustainable agribusiness</a:t>
            </a:r>
          </a:p>
          <a:p>
            <a:r>
              <a:rPr lang="en-US"/>
              <a:t>Operates 100,000+ acres across North America, South America, and Europe</a:t>
            </a:r>
          </a:p>
          <a:p>
            <a:r>
              <a:rPr lang="en-US"/>
              <a:t>Mission: Feed the world responsibly, preserving resources for future generations</a:t>
            </a:r>
          </a:p>
          <a:p>
            <a:r>
              <a:rPr lang="en-US"/>
              <a:t>Pioneers in regenerative agriculture, precision tools, and smart farming technologies</a:t>
            </a:r>
          </a:p>
          <a:p>
            <a:r>
              <a:rPr lang="en-US"/>
              <a:t>Achieved double-digit gains in soil health, water retention, and biodiversity</a:t>
            </a:r>
          </a:p>
          <a:p>
            <a:r>
              <a:rPr lang="en-US"/>
              <a:t>Recognized for exceeding carbon reduction, water conservation, and rural development benchmarks</a:t>
            </a:r>
          </a:p>
          <a:p>
            <a:r>
              <a:rPr lang="en-US"/>
              <a:t>State-of-the-art production: GPS tractors, AI crop monitoring, IoT irrigation</a:t>
            </a:r>
          </a:p>
          <a:p>
            <a:r>
              <a:rPr lang="en-US"/>
              <a:t>Annual output supplies domestic and international markets; robust logistics network</a:t>
            </a:r>
          </a:p>
          <a:p>
            <a:r>
              <a:rPr lang="en-US"/>
              <a:t>Employs 2,000+ professionals; HQ in Lincoln, with major US and global offices</a:t>
            </a:r>
          </a:p>
          <a:p>
            <a:r>
              <a:rPr lang="en-US"/>
              <a:t>Committed to innovation, community growth, and sustainable food systems</a:t>
            </a:r>
          </a:p>
          <a:p>
            <a:r>
              <a:rPr lang="en-US"/>
              <a:t>Contact: Robin Wallace, Director, </a:t>
            </a:r>
            <a:r>
              <a:rPr lang="en-US">
                <a:hlinkClick r:id="rId3"/>
              </a:rPr>
              <a:t>robin@greenfieldagricorp.com</a:t>
            </a:r>
            <a:r>
              <a:rPr lang="en-US"/>
              <a:t>, 402-555-2323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A9E16C-E141-4E10-4599-C539B28FF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463258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3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7E7D70-4029-B1CC-345E-564E6E86519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4B32E-5D7A-F268-B1F3-114BCAD88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758" y="365125"/>
            <a:ext cx="10141242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546F06"/>
                </a:solidFill>
              </a:rPr>
              <a:t>Personnel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BC8E0-13F2-C9B9-4D1C-ED98AF49B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/>
              <a:t>Multidisciplinary team with expertise in regenerative agriculture, agri-tech, sustainability, and project management</a:t>
            </a:r>
          </a:p>
          <a:p>
            <a:r>
              <a:rPr lang="en-US"/>
              <a:t>Jonathan Miller (CEO): 35+ years' leadership, pioneered precision ag, led 50,000-acre regenerative transition, launched FarmSight™</a:t>
            </a:r>
          </a:p>
          <a:p>
            <a:r>
              <a:rPr lang="en-US"/>
              <a:t>Dr. Priya Ramanathan (VP R&amp;D): 20+ years' research, architect of AgriGreen 360, led USDA-funded studies, expert in soil health and carbon sequestration</a:t>
            </a:r>
          </a:p>
          <a:p>
            <a:r>
              <a:rPr lang="en-US"/>
              <a:t>Carlos Estevez (Director, Digital Ag): 18+ years' agri-engineering, deployed AI/IoT systems on 200,000+ acres, designed FarmSight™</a:t>
            </a:r>
          </a:p>
          <a:p>
            <a:r>
              <a:rPr lang="en-US"/>
              <a:t>Camila Alvarez (CFO): 15+ years' agribusiness finance, managed $40M+ in grants, developed ROI tracking and financial sustainability plans</a:t>
            </a:r>
          </a:p>
          <a:p>
            <a:r>
              <a:rPr lang="en-US"/>
              <a:t>Maya Sanchez (Sr. Manager, Community): 14 years' rural development, led training for 3,000+ producers, advanced workforce equity and inclusion</a:t>
            </a:r>
          </a:p>
          <a:p>
            <a:r>
              <a:rPr lang="en-US"/>
              <a:t>Team ensures innovation, compliance, measurable impact, and alignment with USDA OSAD goals</a:t>
            </a:r>
          </a:p>
          <a:p>
            <a:r>
              <a:rPr lang="en-US"/>
              <a:t>Combined experience guarantees project success, transparency, and scalable adoption nationwide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3C03CC-2C86-9150-8300-070A59917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463258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87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61B03-516F-EFCC-593F-7D35AE3F7B3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22443C-8BBE-03C4-98B1-BB55EA928D6C}"/>
              </a:ext>
            </a:extLst>
          </p:cNvPr>
          <p:cNvSpPr/>
          <p:nvPr/>
        </p:nvSpPr>
        <p:spPr>
          <a:xfrm>
            <a:off x="3048000" y="336321"/>
            <a:ext cx="6096000" cy="5054839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EC124D-0DE9-733F-B727-B842D9D2065E}"/>
              </a:ext>
            </a:extLst>
          </p:cNvPr>
          <p:cNvSpPr/>
          <p:nvPr/>
        </p:nvSpPr>
        <p:spPr>
          <a:xfrm>
            <a:off x="3175000" y="463321"/>
            <a:ext cx="5842000" cy="4800839"/>
          </a:xfrm>
          <a:prstGeom prst="rect">
            <a:avLst/>
          </a:prstGeom>
          <a:noFill/>
          <a:ln w="25400" cap="flat" cmpd="sng" algn="ctr">
            <a:solidFill>
              <a:srgbClr val="03532A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7D683A-8ADC-2BF7-36AA-7E1EE6A5C1AC}"/>
              </a:ext>
            </a:extLst>
          </p:cNvPr>
          <p:cNvSpPr txBox="1"/>
          <p:nvPr/>
        </p:nvSpPr>
        <p:spPr>
          <a:xfrm>
            <a:off x="2921000" y="1720840"/>
            <a:ext cx="6350000" cy="34163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b="1">
                <a:solidFill>
                  <a:srgbClr val="546F06"/>
                </a:solidFill>
              </a:rPr>
              <a:t>Greenfield Agricorp</a:t>
            </a:r>
          </a:p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r>
              <a:rPr lang="en-US">
                <a:solidFill>
                  <a:srgbClr val="000000"/>
                </a:solidFill>
              </a:rPr>
              <a:t>2034 Suncrest Lane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Lincoln, Nebraska  68501</a:t>
            </a:r>
          </a:p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r>
              <a:rPr lang="en-US">
                <a:solidFill>
                  <a:srgbClr val="000000"/>
                </a:solidFill>
              </a:rPr>
              <a:t>(PH) 402-555-2323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(FX) 402-555-1212</a:t>
            </a:r>
          </a:p>
          <a:p>
            <a:pPr algn="ctr"/>
            <a:r>
              <a:rPr lang="en-US" u="sng">
                <a:solidFill>
                  <a:srgbClr val="7F9698"/>
                </a:solidFill>
                <a:hlinkClick r:id="rId3"/>
              </a:rPr>
              <a:t>www.greenfieldagricorp.com</a:t>
            </a:r>
            <a:endParaRPr lang="en-US" u="sng">
              <a:solidFill>
                <a:srgbClr val="7F9698"/>
              </a:solidFill>
            </a:endParaRPr>
          </a:p>
          <a:p>
            <a:pPr algn="ctr"/>
            <a:endParaRPr lang="en-US">
              <a:solidFill>
                <a:srgbClr val="7F9698"/>
              </a:solidFill>
            </a:endParaRPr>
          </a:p>
          <a:p>
            <a:pPr algn="ctr"/>
            <a:r>
              <a:rPr lang="en-US" u="sng">
                <a:solidFill>
                  <a:srgbClr val="7F9698"/>
                </a:solidFill>
                <a:hlinkClick r:id="rId4"/>
              </a:rPr>
              <a:t>https://www.facebook.com/greenfieldagricorp</a:t>
            </a:r>
            <a:endParaRPr lang="en-US" u="sng">
              <a:solidFill>
                <a:srgbClr val="7F9698"/>
              </a:solidFill>
            </a:endParaRPr>
          </a:p>
          <a:p>
            <a:pPr algn="ctr"/>
            <a:r>
              <a:rPr lang="en-US" u="sng">
                <a:solidFill>
                  <a:srgbClr val="7F9698"/>
                </a:solidFill>
                <a:hlinkClick r:id="rId5"/>
              </a:rPr>
              <a:t>https://bsky.app/profile/greenfieldagricorp.bsky.social</a:t>
            </a:r>
            <a:endParaRPr lang="en-US" u="sng">
              <a:solidFill>
                <a:srgbClr val="7F9698"/>
              </a:solidFill>
            </a:endParaRPr>
          </a:p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5051D5-19E8-84FF-46CA-02491C05E7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73" y="844321"/>
            <a:ext cx="603454" cy="5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04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827A3B-E880-B70D-E984-BF5032FD597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D92C90-D0EF-0FF9-519F-86EF510B4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758" y="365125"/>
            <a:ext cx="10141242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546F06"/>
                </a:solidFill>
              </a:rPr>
              <a:t>Executive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A6875-CA77-A88F-9343-73C34AFDD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30800" cy="4351338"/>
          </a:xfrm>
        </p:spPr>
        <p:txBody>
          <a:bodyPr>
            <a:normAutofit fontScale="55000" lnSpcReduction="20000"/>
          </a:bodyPr>
          <a:lstStyle/>
          <a:p>
            <a:r>
              <a:rPr lang="en-US"/>
              <a:t>AgriGreen 360 aims to transform U.S. agriculture with regenerative practices and smart farming tech.</a:t>
            </a:r>
          </a:p>
          <a:p>
            <a:r>
              <a:rPr lang="en-US"/>
              <a:t>Targets reversing soil degradation, reducing water use, and cutting carbon emissions across 100,000+ acres.</a:t>
            </a:r>
          </a:p>
          <a:p>
            <a:r>
              <a:rPr lang="en-US"/>
              <a:t>Implements composting, reduced tillage, crop diversity, and precision irrigation to restore soil and optimize resources.</a:t>
            </a:r>
          </a:p>
          <a:p>
            <a:r>
              <a:rPr lang="en-US"/>
              <a:t>Integrates AI-driven management, IoT sensors, and analytics for real-time farm optimization and input reduction.</a:t>
            </a:r>
          </a:p>
          <a:p>
            <a:r>
              <a:rPr lang="en-US"/>
              <a:t>Seeks 40% water savings and up to 30% reduction in chemical inputs by Year 4.</a:t>
            </a:r>
          </a:p>
          <a:p>
            <a:r>
              <a:rPr lang="en-US"/>
              <a:t>Focuses on workforce development, community engagement, and rural economic revitalization.</a:t>
            </a:r>
          </a:p>
          <a:p>
            <a:r>
              <a:rPr lang="en-US"/>
              <a:t>Establishes GreenField AgriCorp as a scalable, replicable model for national and global adoption.</a:t>
            </a:r>
          </a:p>
          <a:p>
            <a:r>
              <a:rPr lang="en-US"/>
              <a:t>Aligns with USDA and UN sustainability goals, ensuring measurable environmental and economic impact.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B5D498-F9B6-5886-3230-BDCD39622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463258" cy="457162"/>
          </a:xfrm>
          <a:prstGeom prst="rect">
            <a:avLst/>
          </a:prstGeom>
        </p:spPr>
      </p:pic>
      <p:pic>
        <p:nvPicPr>
          <p:cNvPr id="8" name="Picture 7" descr="AIImage">
            <a:extLst>
              <a:ext uri="{FF2B5EF4-FFF2-40B4-BE49-F238E27FC236}">
                <a16:creationId xmlns:a16="http://schemas.microsoft.com/office/drawing/2014/main" id="{B4F9C001-6654-7659-2B0E-462B1EED9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7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62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DC5047-3CA0-0E89-DC80-037C27610D5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BE54F6-00BC-A954-C1AB-B8F7C2997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758" y="365125"/>
            <a:ext cx="10141242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546F06"/>
                </a:solidFill>
              </a:rPr>
              <a:t>Agriculture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B7CFA-6F4A-6E06-19E8-91870539E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Agriculture is vital for food security, rural economies, and environmental health.</a:t>
            </a:r>
          </a:p>
          <a:p>
            <a:r>
              <a:rPr lang="en-US"/>
              <a:t>GreenField AgriCorp leads with 100,000+ acres, integrating regenerative practices and advanced agri-tech.</a:t>
            </a:r>
          </a:p>
          <a:p>
            <a:r>
              <a:rPr lang="en-US"/>
              <a:t>AgriGreen 360 initiative scales sustainable, tech-driven farming globally.</a:t>
            </a:r>
          </a:p>
          <a:p>
            <a:r>
              <a:rPr lang="en-US"/>
              <a:t>Smart farming tech (AI, sensors, precision irrigation) cut water use by 40%, boost input efficiency.</a:t>
            </a:r>
          </a:p>
          <a:p>
            <a:r>
              <a:rPr lang="en-US"/>
              <a:t>Regenerative and circular practices restore soil, increase biodiversity, divert 75% of waste from landfills.</a:t>
            </a:r>
          </a:p>
          <a:p>
            <a:r>
              <a:rPr lang="en-US"/>
              <a:t>Key challenges: soil degradation, water scarcity, climate volatility, and high adoption costs.</a:t>
            </a:r>
          </a:p>
          <a:p>
            <a:r>
              <a:rPr lang="en-US"/>
              <a:t>Droughts caused up to 20% yield loss in Midwest fields, highlighting need for resilience.</a:t>
            </a:r>
          </a:p>
          <a:p>
            <a:r>
              <a:rPr lang="en-US"/>
              <a:t>Solutions: pilot programs, workforce training, community engagement, and transparent data sharing.</a:t>
            </a:r>
          </a:p>
          <a:p>
            <a:r>
              <a:rPr lang="en-US"/>
              <a:t>Aligned with USDA, UN SDGs, and U.S. 2030 emissions targets for climate-smart agriculture.</a:t>
            </a:r>
          </a:p>
          <a:p>
            <a:r>
              <a:rPr lang="en-US"/>
              <a:t>AgriGreen 360 aims to set a replicable, scalable model for sustainable, profitable farming.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B3D33-BE22-AD4A-E454-DB74BE75E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463258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00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E34501-F770-6DB8-4C55-15EF1AA22DE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79813B-EC35-A832-7E3C-101F31C8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758" y="365125"/>
            <a:ext cx="10141242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546F06"/>
                </a:solidFill>
              </a:rPr>
              <a:t>Market Demand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97C57-5FC9-B95D-9B88-0B5EF5D1C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30800" cy="4351338"/>
          </a:xfrm>
        </p:spPr>
        <p:txBody>
          <a:bodyPr>
            <a:normAutofit fontScale="47500" lnSpcReduction="20000"/>
          </a:bodyPr>
          <a:lstStyle/>
          <a:p>
            <a:r>
              <a:rPr lang="en-US"/>
              <a:t>Strong, rising demand for sustainable, regenerative agri-products in domestic and global markets</a:t>
            </a:r>
          </a:p>
          <a:p>
            <a:r>
              <a:rPr lang="en-US"/>
              <a:t>Grains (corn, wheat, soybeans): 25% annual growth in regenerative contracts; 8–12% price premiums; major buyers securing multi-year deals</a:t>
            </a:r>
          </a:p>
          <a:p>
            <a:r>
              <a:rPr lang="en-US"/>
              <a:t>International demand up, especially EU/Asia; 30% forecasted growth as sustainability regulations tighten</a:t>
            </a:r>
          </a:p>
          <a:p>
            <a:r>
              <a:rPr lang="en-US"/>
              <a:t>Vegetables/fruits: $72M in 2024 retail sales, 17% YoY growth; 62% of consumers pay premium for eco-labels; price premiums 15–22%</a:t>
            </a:r>
          </a:p>
          <a:p>
            <a:r>
              <a:rPr lang="en-US"/>
              <a:t>Institutional sales (schools, hospitals): $18M in 2024; projected 40% growth over 5 years as sustainability criteria rise</a:t>
            </a:r>
          </a:p>
          <a:p>
            <a:r>
              <a:rPr lang="en-US"/>
              <a:t>Bioenergy crops: 350,000+ tons supplied; 10–14% price premium; demand to grow 12% annually through 2030, driven by policy</a:t>
            </a:r>
          </a:p>
          <a:p>
            <a:r>
              <a:rPr lang="en-US"/>
              <a:t>Premium/specialty markets: 6,000 tons organic produce sold at 25%+ premium; plant-based protein and digital traceability channels expanding</a:t>
            </a:r>
          </a:p>
          <a:p>
            <a:r>
              <a:rPr lang="en-US"/>
              <a:t>GreenField’s tech, traceability, and scale position it to capture and grow high-value, climate-smart market segments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B9C3F6-061C-19C4-63D2-89AADB29E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463258" cy="457162"/>
          </a:xfrm>
          <a:prstGeom prst="rect">
            <a:avLst/>
          </a:prstGeom>
        </p:spPr>
      </p:pic>
      <p:pic>
        <p:nvPicPr>
          <p:cNvPr id="8" name="Picture 7" descr="AIImage">
            <a:extLst>
              <a:ext uri="{FF2B5EF4-FFF2-40B4-BE49-F238E27FC236}">
                <a16:creationId xmlns:a16="http://schemas.microsoft.com/office/drawing/2014/main" id="{558A5F88-1487-4508-F7E4-338C7DAFC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7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7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33C0B2-0D25-5727-51F7-C45B15CECB3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7DB709-FA61-359F-9BFF-74BC347B1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758" y="365125"/>
            <a:ext cx="10141242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546F06"/>
                </a:solidFill>
              </a:rPr>
              <a:t>Yield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E1D42-1B2E-1584-5B74-F327BAB78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30800" cy="4351338"/>
          </a:xfrm>
        </p:spPr>
        <p:txBody>
          <a:bodyPr>
            <a:normAutofit fontScale="40000" lnSpcReduction="20000"/>
          </a:bodyPr>
          <a:lstStyle/>
          <a:p>
            <a:r>
              <a:rPr lang="en-US"/>
              <a:t>Yield = key metric for productivity, food security, and resource efficiency</a:t>
            </a:r>
          </a:p>
          <a:p>
            <a:r>
              <a:rPr lang="en-US"/>
              <a:t>AgriGreen 360: boosts yield via regenerative practices &amp; smart tech, reducing environmental impact</a:t>
            </a:r>
          </a:p>
          <a:p>
            <a:r>
              <a:rPr lang="en-US"/>
              <a:t>Yield links profitability, resource stewardship, and food supply; past intensification harmed soil &amp; water</a:t>
            </a:r>
          </a:p>
          <a:p>
            <a:r>
              <a:rPr lang="en-US"/>
              <a:t>GreenField AgriCorp outperforms benchmarks: Corn 195 vs. 177, Wheat 74 vs. 65, Soybean 58 vs. 52 bushels/acre</a:t>
            </a:r>
          </a:p>
          <a:p>
            <a:r>
              <a:rPr lang="en-US"/>
              <a:t>Regenerative soil management: cover crops, compost, reduced tillage = 12-18% yield gains in pilots</a:t>
            </a:r>
          </a:p>
          <a:p>
            <a:r>
              <a:rPr lang="en-US"/>
              <a:t>Precision tech: AI, sensors, precision irrigation = 9% yield rise, 22% better water-use efficiency</a:t>
            </a:r>
          </a:p>
          <a:p>
            <a:r>
              <a:rPr lang="en-US"/>
              <a:t>Biodiversity: pollinator habitats, crop rotation, agroforestry = higher, more stable yields</a:t>
            </a:r>
          </a:p>
          <a:p>
            <a:r>
              <a:rPr lang="en-US"/>
              <a:t>Water innovations: drip irrigation, recycling prevent drought losses, stabilize output</a:t>
            </a:r>
          </a:p>
          <a:p>
            <a:r>
              <a:rPr lang="en-US"/>
              <a:t>Projected 5-year gains: Grains +10-15%, Veg/Fruit +8-12%, Bioenergy +10-18%; 25% less synthetic input, 40% less irrigation</a:t>
            </a:r>
          </a:p>
          <a:p>
            <a:r>
              <a:rPr lang="en-US"/>
              <a:t>Rigorous measurement &amp; third-party audits ensure transparency, replicability</a:t>
            </a:r>
          </a:p>
          <a:p>
            <a:r>
              <a:rPr lang="en-US"/>
              <a:t>Yield is the foundation for sustainable, resilient, and profitable agriculture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34624F-458B-54CE-C003-5B857C41B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463258" cy="457162"/>
          </a:xfrm>
          <a:prstGeom prst="rect">
            <a:avLst/>
          </a:prstGeom>
        </p:spPr>
      </p:pic>
      <p:graphicFrame>
        <p:nvGraphicFramePr>
          <p:cNvPr id="8" name="Chart 7" descr="AIChart">
            <a:extLst>
              <a:ext uri="{FF2B5EF4-FFF2-40B4-BE49-F238E27FC236}">
                <a16:creationId xmlns:a16="http://schemas.microsoft.com/office/drawing/2014/main" id="{B1F55CE9-FB39-848A-BA62-BCD76A227A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688000"/>
              </p:ext>
            </p:extLst>
          </p:nvPr>
        </p:nvGraphicFramePr>
        <p:xfrm>
          <a:off x="6223000" y="1825625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0021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1436DB-CC3B-D424-FAAA-F97B387A1C2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E29C2E-1925-7DDF-F5CD-872A6B5A0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758" y="365125"/>
            <a:ext cx="10141242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546F06"/>
                </a:solidFill>
              </a:rPr>
              <a:t>Property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F4A5A-941B-46F3-DF17-41DF139604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Over 100,000 acres of arable land owned, mainly in U.S. Midwest; all properties fully titled, mapped, and USDA-compliant</a:t>
            </a:r>
          </a:p>
          <a:p>
            <a:r>
              <a:rPr lang="en-US"/>
              <a:t>Three major processing centers and advanced R&amp;D facility valued at $80M+; all facilities fully owned, insured, and maintained</a:t>
            </a:r>
          </a:p>
          <a:p>
            <a:r>
              <a:rPr lang="en-US"/>
              <a:t>No third-party liens or encumbrances on any property; assets freely deployable for project or funding match</a:t>
            </a:r>
          </a:p>
          <a:p>
            <a:r>
              <a:rPr lang="en-US"/>
              <a:t>11 active U.S. patents in precision agriculture; 2 pending patents for regenerative farming technologies</a:t>
            </a:r>
          </a:p>
          <a:p>
            <a:r>
              <a:rPr lang="en-US"/>
              <a:t>Proprietary FarmSight™ AI platform and exclusive, longitudinal agri-data sets drive innovation and benchmarking</a:t>
            </a:r>
          </a:p>
          <a:p>
            <a:r>
              <a:rPr lang="en-US"/>
              <a:t>Registered trademarks protect GreenField AgriCorp, AgriGreen 360, and FarmSight™ brands</a:t>
            </a:r>
          </a:p>
          <a:p>
            <a:r>
              <a:rPr lang="en-US"/>
              <a:t>Extensive fleet: 420+ tractors, 180 combines, 265 planters, 320+ irrigation systems—all modern, GPS-enabled, and fully owned</a:t>
            </a:r>
          </a:p>
          <a:p>
            <a:r>
              <a:rPr lang="en-US"/>
              <a:t>95 transport vehicles, 18 produce warehouses, 11 grain elevators, and robust cold chain assets ensure logistics capacity</a:t>
            </a:r>
          </a:p>
          <a:p>
            <a:r>
              <a:rPr lang="en-US"/>
              <a:t>Small heritage livestock herd supports ecological research and biodiversity goals</a:t>
            </a:r>
          </a:p>
          <a:p>
            <a:r>
              <a:rPr lang="en-US"/>
              <a:t>All financial accounts and reserves independently held, ensuring fiscal transparency and project control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C115E-397E-FAF9-976D-24A6FF575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463258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7936E8-4287-85C2-5BAB-44AF39184FB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97B4A0-E57E-193A-1B42-DF31A50E6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758" y="365125"/>
            <a:ext cx="10141242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546F06"/>
                </a:solidFill>
              </a:rPr>
              <a:t>Sustainability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2DA84-5C37-65E7-7904-85F3E870A5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/>
              <a:t>Sustainability is core: ecological, economic, and operational goals integrated from start</a:t>
            </a:r>
          </a:p>
          <a:p>
            <a:r>
              <a:rPr lang="en-US"/>
              <a:t>Financial self-sufficiency via cost savings (25% less synthetic inputs, 40% less water by Year 5) and new revenue streams</a:t>
            </a:r>
          </a:p>
          <a:p>
            <a:r>
              <a:rPr lang="en-US"/>
              <a:t>Regenerative practices and precision tech cut costs, boost soil health, and reduce market risk</a:t>
            </a:r>
          </a:p>
          <a:p>
            <a:r>
              <a:rPr lang="en-US"/>
              <a:t>Revenue diversification through certified regenerative, climate-smart, and specialty crops; access to premium markets</a:t>
            </a:r>
          </a:p>
          <a:p>
            <a:r>
              <a:rPr lang="en-US"/>
              <a:t>Environmental gains: improved soil, water conservation, biodiversity, and circular resource use</a:t>
            </a:r>
          </a:p>
          <a:p>
            <a:r>
              <a:rPr lang="en-US"/>
              <a:t>Durable, upgradable equipment and tech; long-term service and training contracts</a:t>
            </a:r>
          </a:p>
          <a:p>
            <a:r>
              <a:rPr lang="en-US"/>
              <a:t>Ongoing workforce training, partnerships with local education, and strong community engagement</a:t>
            </a:r>
          </a:p>
          <a:p>
            <a:r>
              <a:rPr lang="en-US"/>
              <a:t>Transparent monitoring, annual sustainability reporting, and compliance with USDA/global standards</a:t>
            </a:r>
          </a:p>
          <a:p>
            <a:r>
              <a:rPr lang="en-US"/>
              <a:t>Pursuit of new grants, partnerships, and demonstration expansion for continued innovation</a:t>
            </a:r>
          </a:p>
          <a:p>
            <a:r>
              <a:rPr lang="en-US"/>
              <a:t>Scalable, replicable model with toolkits, workshops, and knowledge sharing</a:t>
            </a:r>
          </a:p>
          <a:p>
            <a:r>
              <a:rPr lang="en-US"/>
              <a:t>Dedicated innovation team ensures adaptability and future-readiness</a:t>
            </a:r>
          </a:p>
          <a:p>
            <a:r>
              <a:rPr lang="en-US"/>
              <a:t>AgriGreen 360 positioned as a national model for climate resilience and rural prosperity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12DE6-4B81-253A-CD7D-10E5BECA1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463258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1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D9D47F-7D1B-E03A-01CB-B2C7B163BF7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D9825A-DC4D-1EE0-216C-4CD4E003B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758" y="365125"/>
            <a:ext cx="10141242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546F06"/>
                </a:solidFill>
              </a:rPr>
              <a:t>Uses of Funds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2296E-D68C-B58B-94E1-D35CC3DFA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30800" cy="4351338"/>
          </a:xfrm>
        </p:spPr>
        <p:txBody>
          <a:bodyPr>
            <a:normAutofit fontScale="55000" lnSpcReduction="20000"/>
          </a:bodyPr>
          <a:lstStyle/>
          <a:p>
            <a:r>
              <a:rPr lang="en-US"/>
              <a:t>$1.95M for precision ag tech: AI crop monitoring, IoT sensors, drip irrigation; targets 40% water, 25% fertilizer/pesticide reduction</a:t>
            </a:r>
          </a:p>
          <a:p>
            <a:r>
              <a:rPr lang="en-US"/>
              <a:t>$1.6M for regenerative ag: cover crops, composting, no-till, agroforestry; aims for 0.5% annual soil organic matter increase, lower emissions</a:t>
            </a:r>
          </a:p>
          <a:p>
            <a:r>
              <a:rPr lang="en-US"/>
              <a:t>$800K for workforce/community: training, job creation, rural engagement; builds skills for tech adoption and climate-smart practices</a:t>
            </a:r>
          </a:p>
          <a:p>
            <a:r>
              <a:rPr lang="en-US"/>
              <a:t>$400K for circular economy: waste processing, water recycling, zero-waste pilots; targets 90% organic waste diversion, cost savings</a:t>
            </a:r>
          </a:p>
          <a:p>
            <a:r>
              <a:rPr lang="en-US"/>
              <a:t>$250K for environmental monitoring: remote sensing, analytics, third-party audits; ensures transparent, data-driven impact tracking</a:t>
            </a:r>
          </a:p>
          <a:p>
            <a:r>
              <a:rPr lang="en-US"/>
              <a:t>$500K+ matching/in-kind: personnel, equipment, land; demonstrates commitment, meets federal cost-share</a:t>
            </a:r>
          </a:p>
          <a:p>
            <a:r>
              <a:rPr lang="en-US"/>
              <a:t>All investments align with USDA OSAD goals, drive innovation, and create a replicable, sustainable ag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F6EA7B-261B-6E26-D680-A05A4811D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463258" cy="457162"/>
          </a:xfrm>
          <a:prstGeom prst="rect">
            <a:avLst/>
          </a:prstGeom>
        </p:spPr>
      </p:pic>
      <p:graphicFrame>
        <p:nvGraphicFramePr>
          <p:cNvPr id="8" name="Chart 7" descr="AIChart">
            <a:extLst>
              <a:ext uri="{FF2B5EF4-FFF2-40B4-BE49-F238E27FC236}">
                <a16:creationId xmlns:a16="http://schemas.microsoft.com/office/drawing/2014/main" id="{3428BC30-58C0-EEB3-26E7-9F3C9F7AE1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8781391"/>
              </p:ext>
            </p:extLst>
          </p:nvPr>
        </p:nvGraphicFramePr>
        <p:xfrm>
          <a:off x="6423949" y="1810875"/>
          <a:ext cx="5675454" cy="3924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51599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84171B-609A-F47C-B7E4-C1514F2E9C3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500AA9-AE7A-A463-E0C2-880101110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758" y="365125"/>
            <a:ext cx="10141242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546F06"/>
                </a:solidFill>
              </a:rPr>
              <a:t>Return on Investment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0BD25-A123-7B07-12F7-4E1ED4C01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308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5-year ROI analysis: $350K total costs vs. $545K total benefits</a:t>
            </a:r>
          </a:p>
          <a:p>
            <a:r>
              <a:rPr lang="en-US"/>
              <a:t>Net gain over 5 years: $195K; ROI: 56%</a:t>
            </a:r>
          </a:p>
          <a:p>
            <a:r>
              <a:rPr lang="en-US"/>
              <a:t>Initial year loss ($100K), positive net from year 2 onward</a:t>
            </a:r>
          </a:p>
          <a:p>
            <a:r>
              <a:rPr lang="en-US"/>
              <a:t>ROI grows from -67% (2025) to 200% (2029)</a:t>
            </a:r>
          </a:p>
          <a:p>
            <a:r>
              <a:rPr lang="en-US"/>
              <a:t>Startup costs recovered within a few years</a:t>
            </a:r>
          </a:p>
          <a:p>
            <a:r>
              <a:rPr lang="en-US"/>
              <a:t>Profits reinvested locally, supporting schools and small businesses</a:t>
            </a:r>
          </a:p>
          <a:p>
            <a:r>
              <a:rPr lang="en-US"/>
              <a:t>Non-financial benefits: organic food, pollination, education, recreation for community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8C477C-A998-6393-8C7B-9355C56ED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463258" cy="457162"/>
          </a:xfrm>
          <a:prstGeom prst="rect">
            <a:avLst/>
          </a:prstGeom>
        </p:spPr>
      </p:pic>
      <p:graphicFrame>
        <p:nvGraphicFramePr>
          <p:cNvPr id="8" name="Table 7" descr="AITable">
            <a:extLst>
              <a:ext uri="{FF2B5EF4-FFF2-40B4-BE49-F238E27FC236}">
                <a16:creationId xmlns:a16="http://schemas.microsoft.com/office/drawing/2014/main" id="{A6DA62D0-1284-6EF6-EC91-9354F6ACD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437932"/>
              </p:ext>
            </p:extLst>
          </p:nvPr>
        </p:nvGraphicFramePr>
        <p:xfrm>
          <a:off x="6223000" y="1825625"/>
          <a:ext cx="5715001" cy="3053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265">
                  <a:extLst>
                    <a:ext uri="{9D8B030D-6E8A-4147-A177-3AD203B41FA5}">
                      <a16:colId xmlns:a16="http://schemas.microsoft.com/office/drawing/2014/main" val="3657990796"/>
                    </a:ext>
                  </a:extLst>
                </a:gridCol>
                <a:gridCol w="807456">
                  <a:extLst>
                    <a:ext uri="{9D8B030D-6E8A-4147-A177-3AD203B41FA5}">
                      <a16:colId xmlns:a16="http://schemas.microsoft.com/office/drawing/2014/main" val="2679534884"/>
                    </a:ext>
                  </a:extLst>
                </a:gridCol>
                <a:gridCol w="807456">
                  <a:extLst>
                    <a:ext uri="{9D8B030D-6E8A-4147-A177-3AD203B41FA5}">
                      <a16:colId xmlns:a16="http://schemas.microsoft.com/office/drawing/2014/main" val="664066881"/>
                    </a:ext>
                  </a:extLst>
                </a:gridCol>
                <a:gridCol w="807456">
                  <a:extLst>
                    <a:ext uri="{9D8B030D-6E8A-4147-A177-3AD203B41FA5}">
                      <a16:colId xmlns:a16="http://schemas.microsoft.com/office/drawing/2014/main" val="4079182326"/>
                    </a:ext>
                  </a:extLst>
                </a:gridCol>
                <a:gridCol w="807456">
                  <a:extLst>
                    <a:ext uri="{9D8B030D-6E8A-4147-A177-3AD203B41FA5}">
                      <a16:colId xmlns:a16="http://schemas.microsoft.com/office/drawing/2014/main" val="1258271710"/>
                    </a:ext>
                  </a:extLst>
                </a:gridCol>
                <a:gridCol w="807456">
                  <a:extLst>
                    <a:ext uri="{9D8B030D-6E8A-4147-A177-3AD203B41FA5}">
                      <a16:colId xmlns:a16="http://schemas.microsoft.com/office/drawing/2014/main" val="2616735817"/>
                    </a:ext>
                  </a:extLst>
                </a:gridCol>
                <a:gridCol w="807456">
                  <a:extLst>
                    <a:ext uri="{9D8B030D-6E8A-4147-A177-3AD203B41FA5}">
                      <a16:colId xmlns:a16="http://schemas.microsoft.com/office/drawing/2014/main" val="386121400"/>
                    </a:ext>
                  </a:extLst>
                </a:gridCol>
              </a:tblGrid>
              <a:tr h="508851">
                <a:tc>
                  <a:txBody>
                    <a:bodyPr/>
                    <a:lstStyle/>
                    <a:p>
                      <a:r>
                        <a:rPr lang="en-US" sz="1000"/>
                        <a:t>Description</a:t>
                      </a:r>
                    </a:p>
                  </a:txBody>
                  <a:tcPr>
                    <a:solidFill>
                      <a:srgbClr val="0353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2025</a:t>
                      </a:r>
                    </a:p>
                  </a:txBody>
                  <a:tcPr>
                    <a:solidFill>
                      <a:srgbClr val="0353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2026</a:t>
                      </a:r>
                    </a:p>
                  </a:txBody>
                  <a:tcPr>
                    <a:solidFill>
                      <a:srgbClr val="0353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2027</a:t>
                      </a:r>
                    </a:p>
                  </a:txBody>
                  <a:tcPr>
                    <a:solidFill>
                      <a:srgbClr val="0353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2028</a:t>
                      </a:r>
                    </a:p>
                  </a:txBody>
                  <a:tcPr>
                    <a:solidFill>
                      <a:srgbClr val="0353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2029</a:t>
                      </a:r>
                    </a:p>
                  </a:txBody>
                  <a:tcPr>
                    <a:solidFill>
                      <a:srgbClr val="0353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Total</a:t>
                      </a:r>
                    </a:p>
                  </a:txBody>
                  <a:tcPr>
                    <a:solidFill>
                      <a:srgbClr val="0353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050314"/>
                  </a:ext>
                </a:extLst>
              </a:tr>
              <a:tr h="508851">
                <a:tc>
                  <a:txBody>
                    <a:bodyPr/>
                    <a:lstStyle/>
                    <a:p>
                      <a:r>
                        <a:rPr lang="en-US" sz="1000"/>
                        <a:t>Total Costs</a:t>
                      </a:r>
                    </a:p>
                  </a:txBody>
                  <a:tcPr>
                    <a:solidFill>
                      <a:srgbClr val="D7A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$150,000</a:t>
                      </a:r>
                    </a:p>
                  </a:txBody>
                  <a:tcPr>
                    <a:solidFill>
                      <a:srgbClr val="F7F1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$50,000</a:t>
                      </a:r>
                    </a:p>
                  </a:txBody>
                  <a:tcPr>
                    <a:solidFill>
                      <a:srgbClr val="F7F1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$50,000</a:t>
                      </a:r>
                    </a:p>
                  </a:txBody>
                  <a:tcPr>
                    <a:solidFill>
                      <a:srgbClr val="F7F1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$50,000</a:t>
                      </a:r>
                    </a:p>
                  </a:txBody>
                  <a:tcPr>
                    <a:solidFill>
                      <a:srgbClr val="F7F1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$50,000</a:t>
                      </a:r>
                    </a:p>
                  </a:txBody>
                  <a:tcPr>
                    <a:solidFill>
                      <a:srgbClr val="F7F1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$350,000</a:t>
                      </a:r>
                    </a:p>
                  </a:txBody>
                  <a:tcPr>
                    <a:solidFill>
                      <a:srgbClr val="F7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823520"/>
                  </a:ext>
                </a:extLst>
              </a:tr>
              <a:tr h="508851">
                <a:tc>
                  <a:txBody>
                    <a:bodyPr/>
                    <a:lstStyle/>
                    <a:p>
                      <a:r>
                        <a:rPr lang="en-US" sz="1000"/>
                        <a:t>Benefits</a:t>
                      </a:r>
                    </a:p>
                  </a:txBody>
                  <a:tcPr>
                    <a:solidFill>
                      <a:srgbClr val="D7A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$50,000</a:t>
                      </a:r>
                    </a:p>
                  </a:txBody>
                  <a:tcPr>
                    <a:solidFill>
                      <a:srgbClr val="F7F1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$90,000</a:t>
                      </a:r>
                    </a:p>
                  </a:txBody>
                  <a:tcPr>
                    <a:solidFill>
                      <a:srgbClr val="F7F1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$120,000</a:t>
                      </a:r>
                    </a:p>
                  </a:txBody>
                  <a:tcPr>
                    <a:solidFill>
                      <a:srgbClr val="F7F1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$135,000</a:t>
                      </a:r>
                    </a:p>
                  </a:txBody>
                  <a:tcPr>
                    <a:solidFill>
                      <a:srgbClr val="F7F1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$150,000</a:t>
                      </a:r>
                    </a:p>
                  </a:txBody>
                  <a:tcPr>
                    <a:solidFill>
                      <a:srgbClr val="F7F1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$545,000</a:t>
                      </a:r>
                    </a:p>
                  </a:txBody>
                  <a:tcPr>
                    <a:solidFill>
                      <a:srgbClr val="F7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862331"/>
                  </a:ext>
                </a:extLst>
              </a:tr>
              <a:tr h="508851">
                <a:tc>
                  <a:txBody>
                    <a:bodyPr/>
                    <a:lstStyle/>
                    <a:p>
                      <a:r>
                        <a:rPr lang="en-US" sz="1000"/>
                        <a:t>Net</a:t>
                      </a:r>
                    </a:p>
                  </a:txBody>
                  <a:tcPr>
                    <a:solidFill>
                      <a:srgbClr val="D7A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($100,000)</a:t>
                      </a:r>
                    </a:p>
                  </a:txBody>
                  <a:tcPr>
                    <a:solidFill>
                      <a:srgbClr val="F7F1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$40,000</a:t>
                      </a:r>
                    </a:p>
                  </a:txBody>
                  <a:tcPr>
                    <a:solidFill>
                      <a:srgbClr val="F7F1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$70,000</a:t>
                      </a:r>
                    </a:p>
                  </a:txBody>
                  <a:tcPr>
                    <a:solidFill>
                      <a:srgbClr val="F7F1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$85,000</a:t>
                      </a:r>
                    </a:p>
                  </a:txBody>
                  <a:tcPr>
                    <a:solidFill>
                      <a:srgbClr val="F7F1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$100,000</a:t>
                      </a:r>
                    </a:p>
                  </a:txBody>
                  <a:tcPr>
                    <a:solidFill>
                      <a:srgbClr val="F7F1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$195,000</a:t>
                      </a:r>
                    </a:p>
                  </a:txBody>
                  <a:tcPr>
                    <a:solidFill>
                      <a:srgbClr val="F7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26523"/>
                  </a:ext>
                </a:extLst>
              </a:tr>
              <a:tr h="508851">
                <a:tc>
                  <a:txBody>
                    <a:bodyPr/>
                    <a:lstStyle/>
                    <a:p>
                      <a:r>
                        <a:rPr lang="en-US" sz="1000"/>
                        <a:t>Ratio</a:t>
                      </a:r>
                    </a:p>
                  </a:txBody>
                  <a:tcPr>
                    <a:solidFill>
                      <a:srgbClr val="D7A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-0.67</a:t>
                      </a:r>
                    </a:p>
                  </a:txBody>
                  <a:tcPr>
                    <a:solidFill>
                      <a:srgbClr val="F7F1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0.80</a:t>
                      </a:r>
                    </a:p>
                  </a:txBody>
                  <a:tcPr>
                    <a:solidFill>
                      <a:srgbClr val="F7F1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1.40</a:t>
                      </a:r>
                    </a:p>
                  </a:txBody>
                  <a:tcPr>
                    <a:solidFill>
                      <a:srgbClr val="F7F1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1.70</a:t>
                      </a:r>
                    </a:p>
                  </a:txBody>
                  <a:tcPr>
                    <a:solidFill>
                      <a:srgbClr val="F7F1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2.00</a:t>
                      </a:r>
                    </a:p>
                  </a:txBody>
                  <a:tcPr>
                    <a:solidFill>
                      <a:srgbClr val="F7F1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0.56</a:t>
                      </a:r>
                    </a:p>
                  </a:txBody>
                  <a:tcPr>
                    <a:solidFill>
                      <a:srgbClr val="F7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462333"/>
                  </a:ext>
                </a:extLst>
              </a:tr>
              <a:tr h="508851">
                <a:tc>
                  <a:txBody>
                    <a:bodyPr/>
                    <a:lstStyle/>
                    <a:p>
                      <a:r>
                        <a:rPr lang="en-US" sz="1000"/>
                        <a:t>ROI</a:t>
                      </a:r>
                    </a:p>
                  </a:txBody>
                  <a:tcPr>
                    <a:solidFill>
                      <a:srgbClr val="D7A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-67%</a:t>
                      </a:r>
                    </a:p>
                  </a:txBody>
                  <a:tcPr>
                    <a:solidFill>
                      <a:srgbClr val="F7F1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80%</a:t>
                      </a:r>
                    </a:p>
                  </a:txBody>
                  <a:tcPr>
                    <a:solidFill>
                      <a:srgbClr val="F7F1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140%</a:t>
                      </a:r>
                    </a:p>
                  </a:txBody>
                  <a:tcPr>
                    <a:solidFill>
                      <a:srgbClr val="F7F1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170%</a:t>
                      </a:r>
                    </a:p>
                  </a:txBody>
                  <a:tcPr>
                    <a:solidFill>
                      <a:srgbClr val="F7F1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200%</a:t>
                      </a:r>
                    </a:p>
                  </a:txBody>
                  <a:tcPr>
                    <a:solidFill>
                      <a:srgbClr val="F7F1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56%</a:t>
                      </a:r>
                    </a:p>
                  </a:txBody>
                  <a:tcPr>
                    <a:solidFill>
                      <a:srgbClr val="F7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699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191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1710</Words>
  <Application>Microsoft Office PowerPoint</Application>
  <PresentationFormat>Widescreen</PresentationFormat>
  <Paragraphs>160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AgriGreen 360 Funding</vt:lpstr>
      <vt:lpstr>Executive Summary</vt:lpstr>
      <vt:lpstr>Agriculture</vt:lpstr>
      <vt:lpstr>Market Demand</vt:lpstr>
      <vt:lpstr>Yield</vt:lpstr>
      <vt:lpstr>Property</vt:lpstr>
      <vt:lpstr>Sustainability</vt:lpstr>
      <vt:lpstr>Uses of Funds</vt:lpstr>
      <vt:lpstr>Return on Investment</vt:lpstr>
      <vt:lpstr>About Us</vt:lpstr>
      <vt:lpstr>Personnel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Lauder</dc:creator>
  <cp:lastModifiedBy>Ian Lauder</cp:lastModifiedBy>
  <cp:revision>11</cp:revision>
  <dcterms:created xsi:type="dcterms:W3CDTF">2025-06-25T19:31:04Z</dcterms:created>
  <dcterms:modified xsi:type="dcterms:W3CDTF">2025-06-25T19:34:20Z</dcterms:modified>
</cp:coreProperties>
</file>