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A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72" y="3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baseline="0"/>
              <a:t>Renewable Energy Generation and Surplus Sales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Energy Generated (kWh)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12000</c:v>
                </c:pt>
                <c:pt idx="1">
                  <c:v>13500</c:v>
                </c:pt>
                <c:pt idx="2">
                  <c:v>14800</c:v>
                </c:pt>
                <c:pt idx="3">
                  <c:v>15300</c:v>
                </c:pt>
                <c:pt idx="4">
                  <c:v>15700</c:v>
                </c:pt>
                <c:pt idx="5">
                  <c:v>16500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8C0-4A1F-B51C-C938FF5D6BE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Energy Consumed (kWh)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10200</c:v>
                </c:pt>
                <c:pt idx="1">
                  <c:v>11400</c:v>
                </c:pt>
                <c:pt idx="2">
                  <c:v>13100</c:v>
                </c:pt>
                <c:pt idx="3">
                  <c:v>13700</c:v>
                </c:pt>
                <c:pt idx="4">
                  <c:v>14200</c:v>
                </c:pt>
                <c:pt idx="5">
                  <c:v>14800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8C0-4A1F-B51C-C938FF5D6BE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Surplus Sold (kWh)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1800</c:v>
                </c:pt>
                <c:pt idx="1">
                  <c:v>2100</c:v>
                </c:pt>
                <c:pt idx="2">
                  <c:v>1700</c:v>
                </c:pt>
                <c:pt idx="3">
                  <c:v>1600</c:v>
                </c:pt>
                <c:pt idx="4">
                  <c:v>1500</c:v>
                </c:pt>
                <c:pt idx="5">
                  <c:v>1700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8C0-4A1F-B51C-C938FF5D6B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64205904"/>
        <c:axId val="1264203024"/>
      </c:lineChart>
      <c:catAx>
        <c:axId val="1264205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4203024"/>
        <c:crosses val="autoZero"/>
        <c:auto val="1"/>
        <c:lblAlgn val="ctr"/>
        <c:lblOffset val="100"/>
        <c:noMultiLvlLbl val="0"/>
      </c:catAx>
      <c:valAx>
        <c:axId val="1264203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4205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AEE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baseline="0"/>
              <a:t>Utility Consumption Reduction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 Reduction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BD57A"/>
              </a:solidFill>
              <a:ln w="6350">
                <a:solidFill>
                  <a:srgbClr val="FBD57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1A2-44CF-BBE2-13914C220F4E}"/>
              </c:ext>
            </c:extLst>
          </c:dPt>
          <c:dPt>
            <c:idx val="1"/>
            <c:invertIfNegative val="0"/>
            <c:bubble3D val="0"/>
            <c:spPr>
              <a:solidFill>
                <a:srgbClr val="F8AE00"/>
              </a:solidFill>
              <a:ln w="6350">
                <a:solidFill>
                  <a:srgbClr val="F8AE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1A2-44CF-BBE2-13914C220F4E}"/>
              </c:ext>
            </c:extLst>
          </c:dPt>
          <c:dPt>
            <c:idx val="2"/>
            <c:invertIfNegative val="0"/>
            <c:bubble3D val="0"/>
            <c:spPr>
              <a:solidFill>
                <a:srgbClr val="075C87"/>
              </a:solidFill>
              <a:ln w="6350">
                <a:solidFill>
                  <a:srgbClr val="075C87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1A2-44CF-BBE2-13914C220F4E}"/>
              </c:ext>
            </c:extLst>
          </c:dPt>
          <c:cat>
            <c:strRef>
              <c:f>Sheet1!$A$2:$A$4</c:f>
              <c:strCache>
                <c:ptCount val="3"/>
                <c:pt idx="0">
                  <c:v>Electricity Consumption Reduction</c:v>
                </c:pt>
                <c:pt idx="1">
                  <c:v>Water Consumption Reduction</c:v>
                </c:pt>
                <c:pt idx="2">
                  <c:v>Maintenance Cost Reduction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0.9</c:v>
                </c:pt>
                <c:pt idx="1">
                  <c:v>0.75</c:v>
                </c:pt>
                <c:pt idx="2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A2-44CF-BBE2-13914C220F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16071424"/>
        <c:axId val="416068064"/>
      </c:barChart>
      <c:catAx>
        <c:axId val="416071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6068064"/>
        <c:crosses val="autoZero"/>
        <c:auto val="1"/>
        <c:lblAlgn val="ctr"/>
        <c:lblOffset val="100"/>
        <c:noMultiLvlLbl val="0"/>
      </c:catAx>
      <c:valAx>
        <c:axId val="4160680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6071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AEE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895D0-1889-7C1C-D76E-C65540682E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2CC6F5-1B26-4D4A-B0B0-F09BE4C16B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7B082-B3E2-FE53-5E90-AE7E64D29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3005-9CEE-412C-9E0F-70069CFFEAA5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798012-A59E-FA3F-8278-BD5A8C358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97A27-60C5-7CBD-FC81-84376F257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90F29-B258-4945-BF9F-27755EDB4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21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690FA-71B7-72C9-61A1-481CDACE5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216BDD-2255-1980-8952-FC0A8F4363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261C4-027D-B1E9-644A-F3E365265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3005-9CEE-412C-9E0F-70069CFFEAA5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70E17-56CA-2237-8143-2BEFA7A86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1CCD7-D5D0-60BE-D8C7-4194ECECC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90F29-B258-4945-BF9F-27755EDB4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04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4DD0C4-284C-AFFB-CA8B-EC2D64701B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4CFB90-F2ED-B8AA-507C-B287C556B5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BBF210-A611-A8CA-D8DA-6A2600350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3005-9CEE-412C-9E0F-70069CFFEAA5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5F8F5D-307D-4004-C2B3-5EC4A1B13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6D3B3-E989-5460-C439-6AA7467B9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90F29-B258-4945-BF9F-27755EDB4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478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AA230-FEBB-FC8C-201C-B09350BF6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8C927F-EC0D-55D0-A86B-861939F7D3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80410F-97F3-0DBF-7A23-45743734B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3005-9CEE-412C-9E0F-70069CFFEAA5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82C55-31B8-DEAD-99FA-B1DF3CDD1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9CAA1A-0182-D9CB-373B-BA37DC769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90F29-B258-4945-BF9F-27755EDB4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82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91075-FFCB-76F7-6A54-8B55C1130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CE4FD-B62E-23BB-226D-5CB34ADB91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D3142-5A14-CA2C-DF1D-5D41EC0AF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3005-9CEE-412C-9E0F-70069CFFEAA5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C5B7B-76E8-9FCD-04A9-8A99FFA1E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08447-DE76-DAAC-EA01-762B2F1C1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90F29-B258-4945-BF9F-27755EDB4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271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D2448-F962-17E0-FDDA-DB5268BBA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CD84F5-E559-8DA7-0EC9-0C8E19995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5995FE-A05B-E1A5-9463-348548B43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3005-9CEE-412C-9E0F-70069CFFEAA5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8238-4F91-08EA-F0F1-8FA409E2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CE40C-13BE-C849-FEE3-3CBDFDE22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90F29-B258-4945-BF9F-27755EDB4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630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3523A-A016-2956-C7A6-7B4795E2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CC188-1745-8540-D6DC-EA7A0C881D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5CABE2-1FE3-84EF-6107-89A9E7DAC7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8D1A7B-C8C6-8FA4-494C-E3D67A3FF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3005-9CEE-412C-9E0F-70069CFFEAA5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0CF2AA-0D14-BFFB-8707-FE85C26C9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C3D848-9722-5DB8-1D7F-B39F9D918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90F29-B258-4945-BF9F-27755EDB4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16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B5E51-7F29-D4D6-146E-D84DD5697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FA9504-8042-3B4F-AB55-4FC63ED0A8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83DE86-86C7-61BD-577E-CDB4D41697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8D57CB-CAFA-F6DB-58C9-2F2BED58D2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E92139-09EF-E9F2-FF8F-FBA2520691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9D8B24-667D-D686-D5A1-95B46B67F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3005-9CEE-412C-9E0F-70069CFFEAA5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6E7C07-72BB-D3BC-A768-0E9F21D5C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5428D5-DB32-A4E6-7357-3ECE98E00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90F29-B258-4945-BF9F-27755EDB4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67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67BC9-0C10-C820-B0A4-316346FA4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5F6115-4BFC-AD49-021D-129469D49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3005-9CEE-412C-9E0F-70069CFFEAA5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33DE76-45DA-07F4-CF64-4F8980B19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9F9888-D569-81EE-8D17-2565FB3BD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90F29-B258-4945-BF9F-27755EDB4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43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E8A3A6-5083-03FF-8E65-F0604D14F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3005-9CEE-412C-9E0F-70069CFFEAA5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7E7E19-CBDD-6370-AD6D-0A6AB89E0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92F2ED-13C2-6E0D-2529-2D1B6E008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90F29-B258-4945-BF9F-27755EDB4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064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2D31C-04F6-FCB9-76D8-52E8A31F9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37B24-E5BF-75D7-5C89-4070D0616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4999EA-184D-DFE1-A8C2-0537E12AC5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5A957-3E70-B047-1943-DC6E561BE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3005-9CEE-412C-9E0F-70069CFFEAA5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A63CD5-9408-956A-C75C-222F27934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BF3830-61BB-8279-C3B9-92B1D86FB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90F29-B258-4945-BF9F-27755EDB4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531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1FC28-D3FE-D94F-BF4D-4C471D34C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A91189-DB9F-FA42-4273-4124678249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49301B-AE0C-8F6D-D13B-D4AE7A2D51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B864E0-6B8C-CB62-8333-5D726A54E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3005-9CEE-412C-9E0F-70069CFFEAA5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395BA7-ECF5-2D1A-0B06-0EDE4B4E3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E78A5B-06BF-EE24-5A8B-5261E6794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90F29-B258-4945-BF9F-27755EDB4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071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8646BA-8803-A711-7F31-CB9D6F11D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CE950F-446A-C3B4-C4ED-521BC777D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B73ACA-30E7-E4E0-BA34-84200F37C2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E13005-9CEE-412C-9E0F-70069CFFEAA5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DB374-6AB0-AB27-F84D-0992B869F4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7669C-6A99-E04A-66DC-6305D00A8A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590F29-B258-4945-BF9F-27755EDB4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975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rdanzpartners.net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23E952-B5F7-9759-8E42-AD63EBDFD7B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06C4364-A6B3-C072-B987-CCC9D9D7C9BA}"/>
              </a:ext>
            </a:extLst>
          </p:cNvPr>
          <p:cNvSpPr/>
          <p:nvPr/>
        </p:nvSpPr>
        <p:spPr>
          <a:xfrm>
            <a:off x="1219200" y="1714500"/>
            <a:ext cx="9753600" cy="3861832"/>
          </a:xfrm>
          <a:prstGeom prst="rect">
            <a:avLst/>
          </a:prstGeom>
          <a:solidFill>
            <a:srgbClr val="FFFAEE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87577E-099C-6CB3-F23B-9C7B799E4A22}"/>
              </a:ext>
            </a:extLst>
          </p:cNvPr>
          <p:cNvSpPr/>
          <p:nvPr/>
        </p:nvSpPr>
        <p:spPr>
          <a:xfrm>
            <a:off x="1346200" y="1841500"/>
            <a:ext cx="9499600" cy="3607832"/>
          </a:xfrm>
          <a:prstGeom prst="rect">
            <a:avLst/>
          </a:prstGeom>
          <a:noFill/>
          <a:ln w="25400" cap="flat" cmpd="sng" algn="ctr">
            <a:solidFill>
              <a:srgbClr val="075C87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A8C3B6-E10E-AC17-1483-4043EACF12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060675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568B00"/>
                </a:solidFill>
              </a:rPr>
              <a:t>Green Community Case Study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87A01B-C057-A890-8F31-2314730326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568B00"/>
                </a:solidFill>
              </a:rPr>
              <a:t>Presented By: Lisa Jameson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B8F199-AF38-0819-EE4E-DFB65807FB82}"/>
              </a:ext>
            </a:extLst>
          </p:cNvPr>
          <p:cNvSpPr txBox="1"/>
          <p:nvPr/>
        </p:nvSpPr>
        <p:spPr>
          <a:xfrm>
            <a:off x="6350000" y="5080000"/>
            <a:ext cx="1905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>
                <a:solidFill>
                  <a:srgbClr val="568B00"/>
                </a:solidFill>
              </a:rPr>
              <a:t>5/28/2025</a:t>
            </a:r>
          </a:p>
        </p:txBody>
      </p:sp>
    </p:spTree>
    <p:extLst>
      <p:ext uri="{BB962C8B-B14F-4D97-AF65-F5344CB8AC3E}">
        <p14:creationId xmlns:p14="http://schemas.microsoft.com/office/powerpoint/2010/main" val="2943041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687FC4-5F32-07B2-8F22-EBE587D9F01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4EB7E6-25D8-B25B-3787-562A5DB21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568" y="365125"/>
            <a:ext cx="10153433" cy="1325563"/>
          </a:xfrm>
        </p:spPr>
        <p:txBody>
          <a:bodyPr>
            <a:normAutofit/>
          </a:bodyPr>
          <a:lstStyle/>
          <a:p>
            <a:r>
              <a:rPr lang="en-US" sz="3520">
                <a:solidFill>
                  <a:srgbClr val="568B00"/>
                </a:solidFill>
              </a:rPr>
              <a:t>Statistics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897ED1-BBB4-D0EF-4B8A-FC93FC5E09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130800" cy="4351338"/>
          </a:xfrm>
        </p:spPr>
        <p:txBody>
          <a:bodyPr>
            <a:normAutofit fontScale="62500" lnSpcReduction="20000"/>
          </a:bodyPr>
          <a:lstStyle/>
          <a:p>
            <a:r>
              <a:rPr lang="en-US"/>
              <a:t>90% reduction in electricity use vs. county average; 100% supplied by onsite renewables</a:t>
            </a:r>
          </a:p>
          <a:p>
            <a:r>
              <a:rPr lang="en-US"/>
              <a:t>75% lower water consumption per home; advanced recycling and xeriscaping</a:t>
            </a:r>
          </a:p>
          <a:p>
            <a:r>
              <a:rPr lang="en-US"/>
              <a:t>35% reduction in maintenance costs; efficient landscaping and resident engagement</a:t>
            </a:r>
          </a:p>
          <a:p>
            <a:r>
              <a:rPr lang="en-US"/>
              <a:t>12% surplus renewable energy sold back to grid; new revenue stream for residents</a:t>
            </a:r>
          </a:p>
          <a:p>
            <a:r>
              <a:rPr lang="en-US"/>
              <a:t>Homes sell at 10-15% premium; persistent buyer waitlist</a:t>
            </a:r>
          </a:p>
          <a:p>
            <a:r>
              <a:rPr lang="en-US"/>
              <a:t>Annual utility savings of $1,800 per home; grant payback in under 3 years</a:t>
            </a:r>
          </a:p>
          <a:p>
            <a:r>
              <a:rPr lang="en-US"/>
              <a:t>27% annual ROI for community; strong financial and environmental performance</a:t>
            </a:r>
          </a:p>
          <a:p>
            <a:r>
              <a:rPr lang="en-US"/>
              <a:t>All results third-party verified; data supports Verdanz as a market leader in sustainable development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EADD03-EC0A-874A-88D1-100576ECAF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35825"/>
            <a:ext cx="451067" cy="457162"/>
          </a:xfrm>
          <a:prstGeom prst="rect">
            <a:avLst/>
          </a:prstGeom>
        </p:spPr>
      </p:pic>
      <p:graphicFrame>
        <p:nvGraphicFramePr>
          <p:cNvPr id="8" name="Chart 7" descr="AIChart">
            <a:extLst>
              <a:ext uri="{FF2B5EF4-FFF2-40B4-BE49-F238E27FC236}">
                <a16:creationId xmlns:a16="http://schemas.microsoft.com/office/drawing/2014/main" id="{9A9E70EE-9AFF-8619-2488-9068CCADA6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8437999"/>
              </p:ext>
            </p:extLst>
          </p:nvPr>
        </p:nvGraphicFramePr>
        <p:xfrm>
          <a:off x="6223000" y="1825625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54736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687FC4-5F32-07B2-8F22-EBE587D9F01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4EB7E6-25D8-B25B-3787-562A5DB21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568" y="365125"/>
            <a:ext cx="10153433" cy="1325563"/>
          </a:xfrm>
        </p:spPr>
        <p:txBody>
          <a:bodyPr>
            <a:normAutofit/>
          </a:bodyPr>
          <a:lstStyle/>
          <a:p>
            <a:r>
              <a:rPr lang="en-US" sz="3520">
                <a:solidFill>
                  <a:srgbClr val="568B00"/>
                </a:solidFill>
              </a:rPr>
              <a:t>Statistics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EADD03-EC0A-874A-88D1-100576ECAF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35825"/>
            <a:ext cx="451067" cy="457162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EB700A0-9D43-992B-136D-79877ABB66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130800" cy="4351338"/>
          </a:xfrm>
        </p:spPr>
        <p:txBody>
          <a:bodyPr>
            <a:normAutofit fontScale="62500" lnSpcReduction="20000"/>
          </a:bodyPr>
          <a:lstStyle/>
          <a:p>
            <a:r>
              <a:rPr lang="en-US"/>
              <a:t>90% reduction in electricity use vs. county average; 100% supplied by onsite renewables</a:t>
            </a:r>
          </a:p>
          <a:p>
            <a:r>
              <a:rPr lang="en-US"/>
              <a:t>75% lower water consumption per home; advanced recycling and xeriscaping</a:t>
            </a:r>
          </a:p>
          <a:p>
            <a:r>
              <a:rPr lang="en-US"/>
              <a:t>35% reduction in maintenance costs; efficient landscaping and resident engagement</a:t>
            </a:r>
          </a:p>
          <a:p>
            <a:r>
              <a:rPr lang="en-US"/>
              <a:t>12% surplus renewable energy sold back to grid; new revenue stream for residents</a:t>
            </a:r>
          </a:p>
          <a:p>
            <a:r>
              <a:rPr lang="en-US"/>
              <a:t>Homes sell at 10-15% premium; persistent buyer waitlist</a:t>
            </a:r>
          </a:p>
          <a:p>
            <a:r>
              <a:rPr lang="en-US"/>
              <a:t>Annual utility savings of $1,800 per home; grant payback in under 3 years</a:t>
            </a:r>
          </a:p>
          <a:p>
            <a:r>
              <a:rPr lang="en-US"/>
              <a:t>27% annual ROI for community; strong financial and environmental performance</a:t>
            </a:r>
          </a:p>
          <a:p>
            <a:r>
              <a:rPr lang="en-US"/>
              <a:t>All results third-party verified; data supports Verdanz as a market leader in sustainable development</a:t>
            </a:r>
          </a:p>
        </p:txBody>
      </p:sp>
      <p:graphicFrame>
        <p:nvGraphicFramePr>
          <p:cNvPr id="6" name="Table 5" descr="AITable">
            <a:extLst>
              <a:ext uri="{FF2B5EF4-FFF2-40B4-BE49-F238E27FC236}">
                <a16:creationId xmlns:a16="http://schemas.microsoft.com/office/drawing/2014/main" id="{6F9211C0-5D94-DE7E-72FB-ACC231FF2D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828241"/>
              </p:ext>
            </p:extLst>
          </p:nvPr>
        </p:nvGraphicFramePr>
        <p:xfrm>
          <a:off x="6223000" y="1825625"/>
          <a:ext cx="5715000" cy="3692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50">
                  <a:extLst>
                    <a:ext uri="{9D8B030D-6E8A-4147-A177-3AD203B41FA5}">
                      <a16:colId xmlns:a16="http://schemas.microsoft.com/office/drawing/2014/main" val="2772684592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3570956836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1867221710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3280460446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r>
                        <a:rPr lang="en-US" sz="1200"/>
                        <a:t>Performance Category</a:t>
                      </a:r>
                    </a:p>
                  </a:txBody>
                  <a:tcPr>
                    <a:solidFill>
                      <a:srgbClr val="075C8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Coyote Canyon Value</a:t>
                      </a:r>
                    </a:p>
                  </a:txBody>
                  <a:tcPr>
                    <a:solidFill>
                      <a:srgbClr val="075C8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County Average</a:t>
                      </a:r>
                    </a:p>
                  </a:txBody>
                  <a:tcPr>
                    <a:solidFill>
                      <a:srgbClr val="075C8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Improvement (%)</a:t>
                      </a:r>
                    </a:p>
                  </a:txBody>
                  <a:tcPr>
                    <a:solidFill>
                      <a:srgbClr val="075C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03366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200"/>
                        <a:t>Electricity Consumption (kWh/home/year)</a:t>
                      </a:r>
                    </a:p>
                  </a:txBody>
                  <a:tcPr>
                    <a:solidFill>
                      <a:srgbClr val="F8AE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Net-Zero (100% renewable)</a:t>
                      </a:r>
                    </a:p>
                  </a:txBody>
                  <a:tcPr>
                    <a:solidFill>
                      <a:srgbClr val="FBD57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~10,000</a:t>
                      </a:r>
                    </a:p>
                  </a:txBody>
                  <a:tcPr>
                    <a:solidFill>
                      <a:srgbClr val="FBD57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100% reduction in grid use</a:t>
                      </a:r>
                    </a:p>
                  </a:txBody>
                  <a:tcPr>
                    <a:solidFill>
                      <a:srgbClr val="FBD5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9488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200"/>
                        <a:t>Water Consumption (gallons/home/month)</a:t>
                      </a:r>
                    </a:p>
                  </a:txBody>
                  <a:tcPr>
                    <a:solidFill>
                      <a:srgbClr val="F8AE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2,500</a:t>
                      </a:r>
                    </a:p>
                  </a:txBody>
                  <a:tcPr>
                    <a:solidFill>
                      <a:srgbClr val="FBD57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10,000</a:t>
                      </a:r>
                    </a:p>
                  </a:txBody>
                  <a:tcPr>
                    <a:solidFill>
                      <a:srgbClr val="FBD57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75% reduction</a:t>
                      </a:r>
                    </a:p>
                  </a:txBody>
                  <a:tcPr>
                    <a:solidFill>
                      <a:srgbClr val="FBD5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3653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200"/>
                        <a:t>Property Value Premium</a:t>
                      </a:r>
                    </a:p>
                  </a:txBody>
                  <a:tcPr>
                    <a:solidFill>
                      <a:srgbClr val="F8AE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+10-15%</a:t>
                      </a:r>
                    </a:p>
                  </a:txBody>
                  <a:tcPr>
                    <a:solidFill>
                      <a:srgbClr val="FBD57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Baseline</a:t>
                      </a:r>
                    </a:p>
                  </a:txBody>
                  <a:tcPr>
                    <a:solidFill>
                      <a:srgbClr val="FBD57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Market-leading</a:t>
                      </a:r>
                    </a:p>
                  </a:txBody>
                  <a:tcPr>
                    <a:solidFill>
                      <a:srgbClr val="FBD5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1539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200"/>
                        <a:t>Annual Utility Savings (per home)</a:t>
                      </a:r>
                    </a:p>
                  </a:txBody>
                  <a:tcPr>
                    <a:solidFill>
                      <a:srgbClr val="F8AE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$1,800</a:t>
                      </a:r>
                    </a:p>
                  </a:txBody>
                  <a:tcPr>
                    <a:solidFill>
                      <a:srgbClr val="FBD57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$0 (baseline)</a:t>
                      </a:r>
                    </a:p>
                  </a:txBody>
                  <a:tcPr>
                    <a:solidFill>
                      <a:srgbClr val="FBD57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N/A</a:t>
                      </a:r>
                    </a:p>
                  </a:txBody>
                  <a:tcPr>
                    <a:solidFill>
                      <a:srgbClr val="FBD5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6808911"/>
                  </a:ext>
                </a:extLst>
              </a:tr>
              <a:tr h="675085">
                <a:tc>
                  <a:txBody>
                    <a:bodyPr/>
                    <a:lstStyle/>
                    <a:p>
                      <a:r>
                        <a:rPr lang="en-US" sz="1200" dirty="0"/>
                        <a:t>Maintenance Cost Reduction</a:t>
                      </a:r>
                    </a:p>
                  </a:txBody>
                  <a:tcPr>
                    <a:solidFill>
                      <a:srgbClr val="F8AE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35% lower</a:t>
                      </a:r>
                    </a:p>
                  </a:txBody>
                  <a:tcPr>
                    <a:solidFill>
                      <a:srgbClr val="FBD57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Baseline</a:t>
                      </a:r>
                    </a:p>
                  </a:txBody>
                  <a:tcPr>
                    <a:solidFill>
                      <a:srgbClr val="FBD57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Substantial</a:t>
                      </a:r>
                    </a:p>
                  </a:txBody>
                  <a:tcPr>
                    <a:solidFill>
                      <a:srgbClr val="FBD5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7572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7365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7FB407-AA37-B85F-5D8D-BAE711042E2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EFB2A2-1251-AD2E-8437-10A97D487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568" y="365125"/>
            <a:ext cx="10153433" cy="1325563"/>
          </a:xfrm>
        </p:spPr>
        <p:txBody>
          <a:bodyPr>
            <a:normAutofit/>
          </a:bodyPr>
          <a:lstStyle/>
          <a:p>
            <a:r>
              <a:rPr lang="en-US" sz="3520">
                <a:solidFill>
                  <a:srgbClr val="568B00"/>
                </a:solidFill>
              </a:rPr>
              <a:t>Lessons Learned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ABBC56-1286-1B9D-5FF4-3E0643E1F4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Green roofs must be climate-adapted; increase substrate depth for drought resilience and long-term performance.</a:t>
            </a:r>
          </a:p>
          <a:p>
            <a:r>
              <a:rPr lang="en-US"/>
              <a:t>Daylighting requires dynamic shading controls in hot climates to balance energy savings and occupant comfort.</a:t>
            </a:r>
          </a:p>
          <a:p>
            <a:r>
              <a:rPr lang="en-US"/>
              <a:t>Automated controls are essential for wind-powered water systems to prevent operational risks and resource waste.</a:t>
            </a:r>
          </a:p>
          <a:p>
            <a:r>
              <a:rPr lang="en-US"/>
              <a:t>Design must address both function and sensory experience; enhance aesthetics and reduce noise for resident satisfaction.</a:t>
            </a:r>
          </a:p>
          <a:p>
            <a:r>
              <a:rPr lang="en-US"/>
              <a:t>Operational flexibility and active resident engagement drive project adaptability and long-term success.</a:t>
            </a:r>
          </a:p>
          <a:p>
            <a:r>
              <a:rPr lang="en-US"/>
              <a:t>Continuous improvement, feedback, and training are vital for resilient, high-value sustainable communities.</a:t>
            </a:r>
          </a:p>
          <a:p>
            <a:r>
              <a:rPr lang="en-US"/>
              <a:t>Climate-responsive, integrated, and holistic planning is key to risk management and asset value.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A2CFC3-19D7-F1AF-6984-E015F88B67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35825"/>
            <a:ext cx="451067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928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7A16E9-C819-15F5-CDE3-7FFAF8EA65F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6004DDE-ACCA-43D2-44AB-EDD0340F1BDC}"/>
              </a:ext>
            </a:extLst>
          </p:cNvPr>
          <p:cNvSpPr/>
          <p:nvPr/>
        </p:nvSpPr>
        <p:spPr>
          <a:xfrm>
            <a:off x="4888374" y="1001557"/>
            <a:ext cx="6096000" cy="4645437"/>
          </a:xfrm>
          <a:prstGeom prst="rect">
            <a:avLst/>
          </a:prstGeom>
          <a:solidFill>
            <a:srgbClr val="FFFAEE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B41C353-6FEA-5B8F-A0E0-600907758A7B}"/>
              </a:ext>
            </a:extLst>
          </p:cNvPr>
          <p:cNvSpPr/>
          <p:nvPr/>
        </p:nvSpPr>
        <p:spPr>
          <a:xfrm>
            <a:off x="5015374" y="1128557"/>
            <a:ext cx="5842000" cy="4391437"/>
          </a:xfrm>
          <a:prstGeom prst="rect">
            <a:avLst/>
          </a:prstGeom>
          <a:noFill/>
          <a:ln w="25400" cap="flat" cmpd="sng" algn="ctr">
            <a:solidFill>
              <a:srgbClr val="075C87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7D097C-D84E-310C-DA66-B8799DAECF72}"/>
              </a:ext>
            </a:extLst>
          </p:cNvPr>
          <p:cNvSpPr txBox="1"/>
          <p:nvPr/>
        </p:nvSpPr>
        <p:spPr>
          <a:xfrm>
            <a:off x="4761374" y="2807671"/>
            <a:ext cx="6350000" cy="258532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b="1">
                <a:solidFill>
                  <a:srgbClr val="568B00"/>
                </a:solidFill>
              </a:rPr>
              <a:t>Verdanz Partners</a:t>
            </a:r>
          </a:p>
          <a:p>
            <a:pPr algn="ctr"/>
            <a:endParaRPr lang="en-US">
              <a:solidFill>
                <a:srgbClr val="000000"/>
              </a:solidFill>
            </a:endParaRPr>
          </a:p>
          <a:p>
            <a:pPr algn="ctr"/>
            <a:r>
              <a:rPr lang="en-US">
                <a:solidFill>
                  <a:srgbClr val="000000"/>
                </a:solidFill>
              </a:rPr>
              <a:t>P.O. Box 304</a:t>
            </a:r>
          </a:p>
          <a:p>
            <a:pPr algn="ctr"/>
            <a:endParaRPr lang="en-US">
              <a:solidFill>
                <a:srgbClr val="000000"/>
              </a:solidFill>
            </a:endParaRPr>
          </a:p>
          <a:p>
            <a:pPr algn="ctr"/>
            <a:r>
              <a:rPr lang="en-US">
                <a:solidFill>
                  <a:srgbClr val="000000"/>
                </a:solidFill>
              </a:rPr>
              <a:t>Austin, TX  73301</a:t>
            </a:r>
          </a:p>
          <a:p>
            <a:pPr algn="ctr"/>
            <a:endParaRPr lang="en-US">
              <a:solidFill>
                <a:srgbClr val="000000"/>
              </a:solidFill>
            </a:endParaRPr>
          </a:p>
          <a:p>
            <a:pPr algn="ctr"/>
            <a:r>
              <a:rPr lang="en-US">
                <a:solidFill>
                  <a:srgbClr val="000000"/>
                </a:solidFill>
              </a:rPr>
              <a:t>(PH) 555-555-3954</a:t>
            </a:r>
          </a:p>
          <a:p>
            <a:pPr algn="ctr"/>
            <a:endParaRPr lang="en-US">
              <a:solidFill>
                <a:srgbClr val="000000"/>
              </a:solidFill>
            </a:endParaRPr>
          </a:p>
          <a:p>
            <a:pPr algn="ctr"/>
            <a:r>
              <a:rPr lang="en-US" u="sng">
                <a:solidFill>
                  <a:srgbClr val="7F9698"/>
                </a:solidFill>
                <a:hlinkClick r:id="rId3"/>
              </a:rPr>
              <a:t>www.VerdanzPartners.net</a:t>
            </a:r>
            <a:endParaRPr lang="en-US" u="sng">
              <a:solidFill>
                <a:srgbClr val="7F9698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1E0BC1-04B9-9241-8574-84E677F2C9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886" y="1509557"/>
            <a:ext cx="572977" cy="6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030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68F848-AA2B-8804-44F3-A6C29F5D1DC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3D4602-B597-BC2D-06DB-AF5FC9D87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568" y="365125"/>
            <a:ext cx="10153433" cy="1325563"/>
          </a:xfrm>
        </p:spPr>
        <p:txBody>
          <a:bodyPr>
            <a:normAutofit/>
          </a:bodyPr>
          <a:lstStyle/>
          <a:p>
            <a:r>
              <a:rPr lang="en-US" sz="3520">
                <a:solidFill>
                  <a:srgbClr val="568B00"/>
                </a:solidFill>
              </a:rPr>
              <a:t>Present Situation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508D85-74D7-9F78-A63F-BB212AE70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130800" cy="4351338"/>
          </a:xfrm>
        </p:spPr>
        <p:txBody>
          <a:bodyPr>
            <a:normAutofit fontScale="47500" lnSpcReduction="20000"/>
          </a:bodyPr>
          <a:lstStyle/>
          <a:p>
            <a:r>
              <a:rPr lang="en-US"/>
              <a:t>Built environment faces urgent need for sustainable, profitable development</a:t>
            </a:r>
          </a:p>
          <a:p>
            <a:r>
              <a:rPr lang="en-US"/>
              <a:t>Verdanz Partners leads mid-sized sustainable real estate, exemplified by Coyote Canyon</a:t>
            </a:r>
          </a:p>
          <a:p>
            <a:r>
              <a:rPr lang="en-US"/>
              <a:t>Coyote Canyon: 7 years of near-total grid independence, net energy producer</a:t>
            </a:r>
          </a:p>
          <a:p>
            <a:r>
              <a:rPr lang="en-US"/>
              <a:t>Water use cut to 25% of typical; advanced recycling, xeriscaping, wind-powered pumping</a:t>
            </a:r>
          </a:p>
          <a:p>
            <a:r>
              <a:rPr lang="en-US"/>
              <a:t>High resident satisfaction: lower costs, low maintenance, pride in sustainability</a:t>
            </a:r>
          </a:p>
          <a:p>
            <a:r>
              <a:rPr lang="en-US"/>
              <a:t>Industry trends: stricter codes, green incentives, demand for scalable eco-communities</a:t>
            </a:r>
          </a:p>
          <a:p>
            <a:r>
              <a:rPr lang="en-US"/>
              <a:t>Next-gen projects: more automation, adaptive tech, refined design for resilience</a:t>
            </a:r>
          </a:p>
          <a:p>
            <a:r>
              <a:rPr lang="en-US"/>
              <a:t>Verdanz delivers ROI: Coyote Canyon's investment repaid many times over</a:t>
            </a:r>
          </a:p>
          <a:p>
            <a:r>
              <a:rPr lang="en-US"/>
              <a:t>Ongoing needs: climate-specific solutions, improved aesthetics, noise reduction</a:t>
            </a:r>
          </a:p>
          <a:p>
            <a:r>
              <a:rPr lang="en-US"/>
              <a:t>Future: net-positive, resilient communities; premium value, lower risk, social impact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E049C9-3AF6-0FB7-3FE1-D38E9641B6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35825"/>
            <a:ext cx="451067" cy="457162"/>
          </a:xfrm>
          <a:prstGeom prst="rect">
            <a:avLst/>
          </a:prstGeom>
        </p:spPr>
      </p:pic>
      <p:pic>
        <p:nvPicPr>
          <p:cNvPr id="8" name="Picture 7" descr="AIImage">
            <a:extLst>
              <a:ext uri="{FF2B5EF4-FFF2-40B4-BE49-F238E27FC236}">
                <a16:creationId xmlns:a16="http://schemas.microsoft.com/office/drawing/2014/main" id="{37386DD6-12BF-C646-386C-6F2B628F86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2731" y="1825625"/>
            <a:ext cx="4351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803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302F75-C788-2F84-198A-CC61D7368E4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2E2251-845A-9263-0062-D110FCE9D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568" y="365125"/>
            <a:ext cx="10153433" cy="1325563"/>
          </a:xfrm>
        </p:spPr>
        <p:txBody>
          <a:bodyPr>
            <a:normAutofit/>
          </a:bodyPr>
          <a:lstStyle/>
          <a:p>
            <a:r>
              <a:rPr lang="en-US" sz="3520">
                <a:solidFill>
                  <a:srgbClr val="568B00"/>
                </a:solidFill>
              </a:rPr>
              <a:t>Project Background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F2BDAD-95AA-45CC-FAA9-D22E21531B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/>
              <a:t>Traditional development in Mallard County strained electricity and water resources.</a:t>
            </a:r>
          </a:p>
          <a:p>
            <a:r>
              <a:rPr lang="en-US"/>
              <a:t>Green County Pilot Program grant enabled a model for sustainable, resource-efficient community.</a:t>
            </a:r>
          </a:p>
          <a:p>
            <a:r>
              <a:rPr lang="en-US"/>
              <a:t>Most local communities lacked renewable energy, efficient infrastructure, and ecological integration.</a:t>
            </a:r>
          </a:p>
          <a:p>
            <a:r>
              <a:rPr lang="en-US"/>
              <a:t>High utility use, reliance on fossil fuels, and unsustainable landscaping were common issues.</a:t>
            </a:r>
          </a:p>
          <a:p>
            <a:r>
              <a:rPr lang="en-US"/>
              <a:t>Barriers included weak regulations, risk aversion, and limited expertise in sustainable design.</a:t>
            </a:r>
          </a:p>
          <a:p>
            <a:r>
              <a:rPr lang="en-US"/>
              <a:t>Verdanz Partners offered integrated expertise in architecture, engineering, and sustainability.</a:t>
            </a:r>
          </a:p>
          <a:p>
            <a:r>
              <a:rPr lang="en-US"/>
              <a:t>Coyote Canyon aimed for net-zero energy, resource conservation, and economic viability.</a:t>
            </a:r>
          </a:p>
          <a:p>
            <a:r>
              <a:rPr lang="en-US"/>
              <a:t>Project aligned with Verdanz's mission: environmental stewardship, economic and social responsibility.</a:t>
            </a:r>
          </a:p>
          <a:p>
            <a:r>
              <a:rPr lang="en-US"/>
              <a:t>Coyote Canyon serves as a scalable template for future sustainable developments.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E8A414-3AF6-805E-5177-321FE87274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35825"/>
            <a:ext cx="451067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2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843F42-D0C2-35BD-C316-91139CF42F4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650C0D-9751-B93D-9410-896717E94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568" y="365125"/>
            <a:ext cx="10153433" cy="1325563"/>
          </a:xfrm>
        </p:spPr>
        <p:txBody>
          <a:bodyPr>
            <a:normAutofit/>
          </a:bodyPr>
          <a:lstStyle/>
          <a:p>
            <a:r>
              <a:rPr lang="en-US" sz="3520">
                <a:solidFill>
                  <a:srgbClr val="568B00"/>
                </a:solidFill>
              </a:rPr>
              <a:t>Literature Review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22F5F0-87ED-60C4-E216-79A889F91A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/>
              <a:t>Sustainable practices in real estate reduce costs, environmental impact, and boost resilience.</a:t>
            </a:r>
          </a:p>
          <a:p>
            <a:r>
              <a:rPr lang="en-US"/>
              <a:t>Kibert: Lifecycle cost benefits, context-sensitive green tech, stakeholder engagement key for success.</a:t>
            </a:r>
          </a:p>
          <a:p>
            <a:r>
              <a:rPr lang="en-US"/>
              <a:t>Turner &amp; Frankel: LEED buildings use 25-35% less energy; post-occupancy evaluation vital for ROI.</a:t>
            </a:r>
          </a:p>
          <a:p>
            <a:r>
              <a:rPr lang="en-US"/>
              <a:t>Dunnett &amp; Kingsbury: Green roofs must match local climate; proper design maximizes performance, comfort.</a:t>
            </a:r>
          </a:p>
          <a:p>
            <a:r>
              <a:rPr lang="en-US"/>
              <a:t>Brown: Community-scale renewables and water management drive resilience, utility savings, and property value.</a:t>
            </a:r>
          </a:p>
          <a:p>
            <a:r>
              <a:rPr lang="en-US"/>
              <a:t>Literature stresses climate-adapted methods, robust evaluation, and community participation.</a:t>
            </a:r>
          </a:p>
          <a:p>
            <a:r>
              <a:rPr lang="en-US"/>
              <a:t>Coyote Canyon case: Net-positive, integrated solutions prove financial and operational viability in harsh climates.</a:t>
            </a:r>
          </a:p>
          <a:p>
            <a:r>
              <a:rPr lang="en-US"/>
              <a:t>Verdanz Partners model: Continuous improvement, transparent reporting, and competitive advantage for mid-sized businesses.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5C8ADF-0814-428D-3A58-4E02F4F1C4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35825"/>
            <a:ext cx="451067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506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C57BEB9-F237-5660-37FC-48FE6A664C7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D37A39-143F-349A-A317-58621C0C4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568" y="365125"/>
            <a:ext cx="10153433" cy="1325563"/>
          </a:xfrm>
        </p:spPr>
        <p:txBody>
          <a:bodyPr>
            <a:normAutofit/>
          </a:bodyPr>
          <a:lstStyle/>
          <a:p>
            <a:r>
              <a:rPr lang="en-US" sz="3520">
                <a:solidFill>
                  <a:srgbClr val="568B00"/>
                </a:solidFill>
              </a:rPr>
              <a:t>Interviews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79445-1A3C-B0A2-6D88-396F851BBA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Resident interviews validate Coyote Canyon's eco-forward design and operational success.</a:t>
            </a:r>
          </a:p>
          <a:p>
            <a:r>
              <a:rPr lang="en-US"/>
              <a:t>Homeowners report pride in utility savings, environmental mission, and family impact.</a:t>
            </a:r>
          </a:p>
          <a:p>
            <a:r>
              <a:rPr lang="en-US"/>
              <a:t>Facilities manager confirms low-maintenance, reliable renewable systems; notes minor climate-driven challenges.</a:t>
            </a:r>
          </a:p>
          <a:p>
            <a:r>
              <a:rPr lang="en-US"/>
              <a:t>Long-term residents value energy self-sufficiency, low bills, and easy landscape upkeep; suggest more visual diversity in xeriscaping.</a:t>
            </a:r>
          </a:p>
          <a:p>
            <a:r>
              <a:rPr lang="en-US"/>
              <a:t>Younger residents highlight the community's "cool factor" and strong social appeal.</a:t>
            </a:r>
          </a:p>
          <a:p>
            <a:r>
              <a:rPr lang="en-US"/>
              <a:t>Interviews reveal high resident engagement, cross-generational pride, and collective ownership of sustainability.</a:t>
            </a:r>
          </a:p>
          <a:p>
            <a:r>
              <a:rPr lang="en-US"/>
              <a:t>Feedback informs ongoing design improvements and scalability for future projects.</a:t>
            </a:r>
          </a:p>
          <a:p>
            <a:r>
              <a:rPr lang="en-US"/>
              <a:t>Contact info available for further validation or follow-up.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4F581E-8821-7175-C44D-0E15624FD5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35825"/>
            <a:ext cx="451067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757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249BCB-4B7E-E65C-F53D-F96A96D1B4C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4E8220-4DA9-8284-822C-876C612F8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568" y="365125"/>
            <a:ext cx="10153433" cy="1325563"/>
          </a:xfrm>
        </p:spPr>
        <p:txBody>
          <a:bodyPr>
            <a:normAutofit/>
          </a:bodyPr>
          <a:lstStyle/>
          <a:p>
            <a:r>
              <a:rPr lang="en-US" sz="3520">
                <a:solidFill>
                  <a:srgbClr val="568B00"/>
                </a:solidFill>
              </a:rPr>
              <a:t>Evaluation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76753C-C28C-A3FD-145A-1C4150AA9C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/>
              <a:t>Comprehensive evaluation plan ensures accountability, compliance, and industry leadership</a:t>
            </a:r>
          </a:p>
          <a:p>
            <a:r>
              <a:rPr lang="en-US"/>
              <a:t>Multi-phase data collection: pre-construction baselines, real-time monitoring, post-occupancy feedback</a:t>
            </a:r>
          </a:p>
          <a:p>
            <a:r>
              <a:rPr lang="en-US"/>
              <a:t>Baseline surveys capture energy, water, climate, ecology, and stakeholder expectations</a:t>
            </a:r>
          </a:p>
          <a:p>
            <a:r>
              <a:rPr lang="en-US"/>
              <a:t>Automated systems and manual audits track energy, water, renewables, waste, and resident satisfaction</a:t>
            </a:r>
          </a:p>
          <a:p>
            <a:r>
              <a:rPr lang="en-US"/>
              <a:t>Data analysis combines quantitative metrics with qualitative insights for actionable conclusions</a:t>
            </a:r>
          </a:p>
          <a:p>
            <a:r>
              <a:rPr lang="en-US"/>
              <a:t>Performance measured against pre-construction, regional, and industry benchmarks</a:t>
            </a:r>
          </a:p>
          <a:p>
            <a:r>
              <a:rPr lang="en-US"/>
              <a:t>Key targets: 40%+ grid electricity reduction, net-positive energy, 75%+ water savings, 95%+ system uptime</a:t>
            </a:r>
          </a:p>
          <a:p>
            <a:r>
              <a:rPr lang="en-US"/>
              <a:t>Resident satisfaction goal: 85%+ report comfort, savings, and amenities satisfaction</a:t>
            </a:r>
          </a:p>
          <a:p>
            <a:r>
              <a:rPr lang="en-US"/>
              <a:t>Transparent biannual reports with data visualizations and strategic recommendations</a:t>
            </a:r>
          </a:p>
          <a:p>
            <a:r>
              <a:rPr lang="en-US"/>
              <a:t>Evaluation drives continuous improvement, knowledge sharing, and scalable sustainability solutions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330B41-8EFA-BA06-3E55-48F2EF6B18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35825"/>
            <a:ext cx="451067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489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BBB773-4B04-6326-20CE-99737163FE2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075DE9-9ECA-0B87-53AA-7390A4CF5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568" y="365125"/>
            <a:ext cx="10153433" cy="1325563"/>
          </a:xfrm>
        </p:spPr>
        <p:txBody>
          <a:bodyPr>
            <a:normAutofit/>
          </a:bodyPr>
          <a:lstStyle/>
          <a:p>
            <a:r>
              <a:rPr lang="en-US" sz="3520">
                <a:solidFill>
                  <a:srgbClr val="568B00"/>
                </a:solidFill>
              </a:rPr>
              <a:t>Analysis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2CE1FB-5EF4-941F-53F6-987EAA8947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130800" cy="4351338"/>
          </a:xfrm>
        </p:spPr>
        <p:txBody>
          <a:bodyPr>
            <a:normAutofit fontScale="47500" lnSpcReduction="20000"/>
          </a:bodyPr>
          <a:lstStyle/>
          <a:p>
            <a:r>
              <a:rPr lang="en-US"/>
              <a:t>Rigorous analysis validated sustainable design, guided optimization, and demonstrated accountability.</a:t>
            </a:r>
          </a:p>
          <a:p>
            <a:r>
              <a:rPr lang="en-US"/>
              <a:t>Focused on real-world performance of green roofs, skylights, solar/wind power, xeriscape, and water systems.</a:t>
            </a:r>
          </a:p>
          <a:p>
            <a:r>
              <a:rPr lang="en-US"/>
              <a:t>Measured reductions in utility use, costs, and environmental impact; included user experience and community engagement.</a:t>
            </a:r>
          </a:p>
          <a:p>
            <a:r>
              <a:rPr lang="en-US"/>
              <a:t>Multidisciplinary team led by certified experts ensured technical rigor and stakeholder input.</a:t>
            </a:r>
          </a:p>
          <a:p>
            <a:r>
              <a:rPr lang="en-US"/>
              <a:t>Methodology: baseline data, advanced monitoring, phased reviews, and benchmarking against standards.</a:t>
            </a:r>
          </a:p>
          <a:p>
            <a:r>
              <a:rPr lang="en-US"/>
              <a:t>Results: 45% cut in heating/cooling costs, 40% drop in lighting energy, near self-sufficiency in electricity, water use at 25% of regional average.</a:t>
            </a:r>
          </a:p>
          <a:p>
            <a:r>
              <a:rPr lang="en-US"/>
              <a:t>Financial savings recouped initial investments multiple times; strong case for sustainable design ROI.</a:t>
            </a:r>
          </a:p>
          <a:p>
            <a:r>
              <a:rPr lang="en-US"/>
              <a:t>Identified operational challenges led to adaptive solutions and design improvements.</a:t>
            </a:r>
          </a:p>
          <a:p>
            <a:r>
              <a:rPr lang="en-US"/>
              <a:t>High resident satisfaction, increased property values, and community advocacy for sustainability.</a:t>
            </a:r>
          </a:p>
          <a:p>
            <a:r>
              <a:rPr lang="en-US"/>
              <a:t>Analysis proves operational, financial, and reputational benefits for mid-sized business clients.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24DB63-06D6-C57B-07C7-0F65E8E377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35825"/>
            <a:ext cx="451067" cy="457162"/>
          </a:xfrm>
          <a:prstGeom prst="rect">
            <a:avLst/>
          </a:prstGeom>
        </p:spPr>
      </p:pic>
      <p:pic>
        <p:nvPicPr>
          <p:cNvPr id="8" name="Picture 7" descr="AIImage">
            <a:extLst>
              <a:ext uri="{FF2B5EF4-FFF2-40B4-BE49-F238E27FC236}">
                <a16:creationId xmlns:a16="http://schemas.microsoft.com/office/drawing/2014/main" id="{D284A3FC-E497-62ED-3B92-AEE27D8946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2731" y="1825625"/>
            <a:ext cx="4351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420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3DA99A-CDAE-6EF6-D847-A3EE2396F35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0DCE01-1ACC-4E81-9AC2-7796A7FEA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568" y="365125"/>
            <a:ext cx="10153433" cy="1325563"/>
          </a:xfrm>
        </p:spPr>
        <p:txBody>
          <a:bodyPr>
            <a:normAutofit/>
          </a:bodyPr>
          <a:lstStyle/>
          <a:p>
            <a:r>
              <a:rPr lang="en-US" sz="3520">
                <a:solidFill>
                  <a:srgbClr val="568B00"/>
                </a:solidFill>
              </a:rPr>
              <a:t>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E0A592-B7F6-1784-BEF1-9F4F2EB59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130800" cy="4351338"/>
          </a:xfrm>
        </p:spPr>
        <p:txBody>
          <a:bodyPr>
            <a:normAutofit fontScale="47500" lnSpcReduction="20000"/>
          </a:bodyPr>
          <a:lstStyle/>
          <a:p>
            <a:r>
              <a:rPr lang="en-US"/>
              <a:t>Data grouped into operational, environmental, financial, and qualitative categories for comprehensive analysis</a:t>
            </a:r>
          </a:p>
          <a:p>
            <a:r>
              <a:rPr lang="en-US"/>
              <a:t>Energy data: smart meters track usage, renewable output logged; 40% reduction in external energy reliance achieved</a:t>
            </a:r>
          </a:p>
          <a:p>
            <a:r>
              <a:rPr lang="en-US"/>
              <a:t>Surplus renewable energy sold back to grid, confirming net-positive status and scalability</a:t>
            </a:r>
          </a:p>
          <a:p>
            <a:r>
              <a:rPr lang="en-US"/>
              <a:t>Water use: monthly tracking shows 75% less consumption than regional average; detailed irrigation and treatment analytics</a:t>
            </a:r>
          </a:p>
          <a:p>
            <a:r>
              <a:rPr lang="en-US"/>
              <a:t>Climate adaptation: sensors monitor green roofs, skylight efficiency; data informs design improvements</a:t>
            </a:r>
          </a:p>
          <a:p>
            <a:r>
              <a:rPr lang="en-US"/>
              <a:t>Financial impact: utility savings, ROI, and payback periods calculated; property values and demand tracked</a:t>
            </a:r>
          </a:p>
          <a:p>
            <a:r>
              <a:rPr lang="en-US"/>
              <a:t>User satisfaction: resident and manager surveys assess comfort, savings, and quality of life; community engagement measured</a:t>
            </a:r>
          </a:p>
          <a:p>
            <a:r>
              <a:rPr lang="en-US"/>
              <a:t>Operational challenges: incident logs and post-occupancy evaluations drive continuous improvement</a:t>
            </a:r>
          </a:p>
          <a:p>
            <a:r>
              <a:rPr lang="en-US"/>
              <a:t>Data-driven approach ensures transparency, accountability, and confidence for investors and stakeholders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E81C43-7B7C-AB77-0EF3-7B298630BB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35825"/>
            <a:ext cx="451067" cy="457162"/>
          </a:xfrm>
          <a:prstGeom prst="rect">
            <a:avLst/>
          </a:prstGeom>
        </p:spPr>
      </p:pic>
      <p:graphicFrame>
        <p:nvGraphicFramePr>
          <p:cNvPr id="8" name="Chart 7" descr="AIChart">
            <a:extLst>
              <a:ext uri="{FF2B5EF4-FFF2-40B4-BE49-F238E27FC236}">
                <a16:creationId xmlns:a16="http://schemas.microsoft.com/office/drawing/2014/main" id="{3E995D4A-5482-DC37-403F-FD39BA60F9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3688299"/>
              </p:ext>
            </p:extLst>
          </p:nvPr>
        </p:nvGraphicFramePr>
        <p:xfrm>
          <a:off x="6223000" y="1825625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44431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3DA99A-CDAE-6EF6-D847-A3EE2396F35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0DCE01-1ACC-4E81-9AC2-7796A7FEA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568" y="365125"/>
            <a:ext cx="10153433" cy="1325563"/>
          </a:xfrm>
        </p:spPr>
        <p:txBody>
          <a:bodyPr>
            <a:normAutofit/>
          </a:bodyPr>
          <a:lstStyle/>
          <a:p>
            <a:r>
              <a:rPr lang="en-US" sz="3520">
                <a:solidFill>
                  <a:srgbClr val="568B00"/>
                </a:solidFill>
              </a:rPr>
              <a:t>Data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E81C43-7B7C-AB77-0EF3-7B298630BB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35825"/>
            <a:ext cx="451067" cy="457162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588C7CA-44BD-AFDB-498E-8009A5979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130800" cy="4351338"/>
          </a:xfrm>
        </p:spPr>
        <p:txBody>
          <a:bodyPr>
            <a:normAutofit fontScale="47500" lnSpcReduction="20000"/>
          </a:bodyPr>
          <a:lstStyle/>
          <a:p>
            <a:r>
              <a:rPr lang="en-US"/>
              <a:t>Data grouped into operational, environmental, financial, and qualitative categories for comprehensive analysis</a:t>
            </a:r>
          </a:p>
          <a:p>
            <a:r>
              <a:rPr lang="en-US"/>
              <a:t>Energy data: smart meters track usage, renewable output logged; 40% reduction in external energy reliance achieved</a:t>
            </a:r>
          </a:p>
          <a:p>
            <a:r>
              <a:rPr lang="en-US"/>
              <a:t>Surplus renewable energy sold back to grid, confirming net-positive status and scalability</a:t>
            </a:r>
          </a:p>
          <a:p>
            <a:r>
              <a:rPr lang="en-US"/>
              <a:t>Water use: monthly tracking shows 75% less consumption than regional average; detailed irrigation and treatment analytics</a:t>
            </a:r>
          </a:p>
          <a:p>
            <a:r>
              <a:rPr lang="en-US"/>
              <a:t>Climate adaptation: sensors monitor green roofs, skylight efficiency; data informs design improvements</a:t>
            </a:r>
          </a:p>
          <a:p>
            <a:r>
              <a:rPr lang="en-US"/>
              <a:t>Financial impact: utility savings, ROI, and payback periods calculated; property values and demand tracked</a:t>
            </a:r>
          </a:p>
          <a:p>
            <a:r>
              <a:rPr lang="en-US"/>
              <a:t>User satisfaction: resident and manager surveys assess comfort, savings, and quality of life; community engagement measured</a:t>
            </a:r>
          </a:p>
          <a:p>
            <a:r>
              <a:rPr lang="en-US"/>
              <a:t>Operational challenges: incident logs and post-occupancy evaluations drive continuous improvement</a:t>
            </a:r>
          </a:p>
          <a:p>
            <a:r>
              <a:rPr lang="en-US"/>
              <a:t>Data-driven approach ensures transparency, accountability, and confidence for investors and stakeholders</a:t>
            </a:r>
          </a:p>
        </p:txBody>
      </p:sp>
      <p:pic>
        <p:nvPicPr>
          <p:cNvPr id="6" name="Picture 5" descr="AIImage">
            <a:extLst>
              <a:ext uri="{FF2B5EF4-FFF2-40B4-BE49-F238E27FC236}">
                <a16:creationId xmlns:a16="http://schemas.microsoft.com/office/drawing/2014/main" id="{D954657C-FD42-BB6A-FB89-372B37C465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2731" y="1825625"/>
            <a:ext cx="4351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223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1537</Words>
  <Application>Microsoft Office PowerPoint</Application>
  <PresentationFormat>Widescreen</PresentationFormat>
  <Paragraphs>145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Office Theme</vt:lpstr>
      <vt:lpstr>Green Community Case Study</vt:lpstr>
      <vt:lpstr>Present Situation</vt:lpstr>
      <vt:lpstr>Project Background</vt:lpstr>
      <vt:lpstr>Literature Review</vt:lpstr>
      <vt:lpstr>Interviews</vt:lpstr>
      <vt:lpstr>Evaluation</vt:lpstr>
      <vt:lpstr>Analysis</vt:lpstr>
      <vt:lpstr>Data</vt:lpstr>
      <vt:lpstr>Data</vt:lpstr>
      <vt:lpstr>Statistics</vt:lpstr>
      <vt:lpstr>Statistics</vt:lpstr>
      <vt:lpstr>Lessons Learned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Ian Lauder</dc:creator>
  <cp:lastModifiedBy>Ian Lauder</cp:lastModifiedBy>
  <cp:revision>12</cp:revision>
  <dcterms:created xsi:type="dcterms:W3CDTF">2025-06-25T21:58:11Z</dcterms:created>
  <dcterms:modified xsi:type="dcterms:W3CDTF">2025-06-25T22:02:41Z</dcterms:modified>
</cp:coreProperties>
</file>