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2" y="7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B3178-67B2-EE6E-E412-2B0F9BF0A9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272834-DC58-B2D5-42E8-8F21437C0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10D2A-1355-F6D2-5E07-712B2A0DB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47529-7BCF-C5CA-B886-9ADD05AC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C5A7F-28E5-5A75-E35F-042DBDB8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86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EF826-8B6E-4FD8-BCBF-A025B97BD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B77ECD-62DC-616E-5509-9BA4B432A7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86CB50-7327-6738-C14C-48DE39210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CEEBE-6DD7-58B2-BC4E-A6F68B6E4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38F5C-9919-E0B0-BB0A-15C05791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6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226030-A2C6-9771-2124-6CC55E884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0F543B-F41E-0012-A21A-D229F623E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37FEA-5E11-6AB3-B51B-79E9EE51D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966B7-42A8-446A-2F3D-17E1EE92B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A60A7-1F2E-5EA8-B640-92B830DFE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492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CF67-F5EA-758C-6230-B5F2AC6A5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913C42-CC24-C998-07CA-1E47FC6E2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8DFA8-72CF-2012-60C9-FDBAE3F5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C198E1-CE08-F460-8E2E-49FB45D1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E8B53-B40E-935D-FB03-FCEDF19E6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37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DDE2C-3FB8-4038-8EB9-F674BCAD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3E4A1-309B-D375-BB27-EE4E6F55F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8B40E-826B-CBB9-C114-95B3350B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C8462-C88A-6F92-B9D3-6C11C2FE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5B6F9-9F39-7AC6-27FB-F0097E90D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37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25C0F-86FC-FEBA-C424-E3BADDE14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D5496-E88F-9BFD-BC26-A1C735F00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93F80-2DC6-6E5B-5FFF-FC15E5E9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97684-9089-1D8B-F870-66F2A5230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205E2-8386-6A9A-23FF-26F6886A0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9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D85B8-C0A1-2E80-7939-B66A7FB7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C764D-BAEA-0CB8-11B3-914D89B8D9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6C73A-8FBD-F796-4806-6265C19B3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C00C4-C5D0-DCC0-8981-38DBAF70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7982-5ABE-7704-F42A-783AFAF2C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D7535-B77C-3605-A75F-C40F2DAF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5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486F-35CB-7D6D-FC2E-2C45B73B7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A479-24C1-240F-1D14-E0CB6FAAA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925B1C-C0DD-4444-3FD6-7479E1D36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1F882A-F010-0AB4-0F92-464763F188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77044-7F6C-50B4-20DD-CF8541116B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1B2829-F2B7-F2D9-E056-2FC9CBB96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E821DA-9038-69A0-4C04-63F2A3387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07715E-70D4-7B8D-F1C7-D2204B923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31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CB80-451C-CE49-0252-EB3CE7A00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CDA112-E0B5-6932-72A9-6D15FFCB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0879BD-562B-FDAD-9674-860241223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844523-DAA6-7B61-1CF0-8963867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02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A50C7-5971-73E2-49E0-B2401C5B6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4E11F-8B96-5915-2ECC-21CD4E956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51E23-DCCF-CD3B-3EB9-1736A03BF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9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05A6E-0A50-0635-67F8-D97648E8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830A3-3C98-4F62-4205-2254D2EDF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18E797-7EA0-892C-CCC1-462B326132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C5C422-D8AC-B8F0-98F9-748346CB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C0437-8AAE-E7F1-3932-38867BB33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1A406-E2A2-9879-A3BC-D2F5ED6B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4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07F6-D2E4-4118-B6EE-489297FE5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5C9F9A-3AE6-0506-C96C-B0B6112177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B5FE8-317B-7E9C-7AA0-F9256B2F3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2FE2A0-A83D-F120-FD92-D77196D42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FA918-0338-2785-3FFB-D72A59F57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C31C86-A744-20CB-7CE5-79907A79D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83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C975C6-A8F7-306D-EE63-9B998D4F5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36794-1ED5-A27B-5D32-A51DC96EB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A6C4F-213F-A66C-9116-6BE45C45C2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F27AF-C713-4A9B-8C11-6C145C901C4D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06ACE-2733-0F66-B040-1013FE1DF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05611B-E910-74DB-82E6-58982FCF1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8756A0-8932-44CB-9F34-990C8EC0D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44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virosmart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hyperlink" Target="https://x.com/EnviroHVAC" TargetMode="External"/><Relationship Id="rId4" Type="http://schemas.openxmlformats.org/officeDocument/2006/relationships/hyperlink" Target="https://www.facebook.com/EnviroHVA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7FA48D-4B20-45F1-19B2-CEA4F608DAE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4EEF0F-916D-6EF7-0AD7-92BFF437E3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solidFill>
                  <a:srgbClr val="1981A4"/>
                </a:solidFill>
              </a:rPr>
              <a:t>HVAC Installation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9A92C-078F-DF02-3ED1-CBF2D1F0C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rgbClr val="1981A4"/>
                </a:solidFill>
              </a:rPr>
              <a:t>Presented By: Ian Lauder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C4AE69-A9AC-7D58-38F0-E4D6CB018BCB}"/>
              </a:ext>
            </a:extLst>
          </p:cNvPr>
          <p:cNvSpPr txBox="1"/>
          <p:nvPr/>
        </p:nvSpPr>
        <p:spPr>
          <a:xfrm>
            <a:off x="6350000" y="5080000"/>
            <a:ext cx="1905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>
                <a:solidFill>
                  <a:srgbClr val="1981A4"/>
                </a:solidFill>
              </a:rPr>
              <a:t>5/14/2025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7C923A-7C21-EB34-6CA5-7644C62C7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843" y="844321"/>
            <a:ext cx="658314" cy="5973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5EF49C-3D32-6E83-F35B-49288020FD64}"/>
              </a:ext>
            </a:extLst>
          </p:cNvPr>
          <p:cNvSpPr/>
          <p:nvPr/>
        </p:nvSpPr>
        <p:spPr>
          <a:xfrm>
            <a:off x="0" y="0"/>
            <a:ext cx="1270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DA65BF-DB8E-4EA1-4BFB-436688B986F1}"/>
              </a:ext>
            </a:extLst>
          </p:cNvPr>
          <p:cNvSpPr/>
          <p:nvPr/>
        </p:nvSpPr>
        <p:spPr>
          <a:xfrm>
            <a:off x="0" y="2286000"/>
            <a:ext cx="1270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0AB3D4-7F0A-458F-5ED6-59741DEC5822}"/>
              </a:ext>
            </a:extLst>
          </p:cNvPr>
          <p:cNvSpPr/>
          <p:nvPr/>
        </p:nvSpPr>
        <p:spPr>
          <a:xfrm>
            <a:off x="0" y="4572000"/>
            <a:ext cx="1270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5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52251E-BDDA-84A2-123A-5593B7B59E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4CDC0-982A-E9A3-E67A-E553D2F6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Cost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CF393-93E3-3B98-E914-8DCB6BC8B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HeatMaster 3000: $5,000</a:t>
            </a:r>
          </a:p>
          <a:p>
            <a:r>
              <a:rPr lang="en-US"/>
              <a:t>Installation Kit: $200</a:t>
            </a:r>
          </a:p>
          <a:p>
            <a:r>
              <a:rPr lang="en-US"/>
              <a:t>Thermostats (2): $400</a:t>
            </a:r>
          </a:p>
          <a:p>
            <a:r>
              <a:rPr lang="en-US"/>
              <a:t>Product Subtotal: $5,600</a:t>
            </a:r>
          </a:p>
          <a:p>
            <a:r>
              <a:rPr lang="en-US"/>
              <a:t>Installation Service: $1,440</a:t>
            </a:r>
          </a:p>
          <a:p>
            <a:r>
              <a:rPr lang="en-US"/>
              <a:t>Service Subtotal: $1,440</a:t>
            </a:r>
          </a:p>
          <a:p>
            <a:r>
              <a:rPr lang="en-US"/>
              <a:t>Combined Subtotal: $7,040</a:t>
            </a:r>
          </a:p>
          <a:p>
            <a:r>
              <a:rPr lang="en-US"/>
              <a:t>Discount: $100</a:t>
            </a:r>
          </a:p>
          <a:p>
            <a:r>
              <a:rPr lang="en-US"/>
              <a:t>Tax Rate: 8%</a:t>
            </a:r>
          </a:p>
          <a:p>
            <a:r>
              <a:rPr lang="en-US"/>
              <a:t>Sales Tax: $555.20</a:t>
            </a:r>
          </a:p>
          <a:p>
            <a:r>
              <a:rPr lang="en-US"/>
              <a:t>Total: $7,495.20</a:t>
            </a:r>
          </a:p>
          <a:p>
            <a:r>
              <a:rPr lang="en-US"/>
              <a:t>Estimate only, not final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2F143-6144-C120-BD86-07D6CA07BE6F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8114A-606E-89EF-F260-1BBDD1F7584E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53C24-5265-0CFE-65CA-D26B9AAC2386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01050-007D-35A0-1D7E-0C8F2542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  <p:graphicFrame>
        <p:nvGraphicFramePr>
          <p:cNvPr id="10" name="Table 9" descr="AITable">
            <a:extLst>
              <a:ext uri="{FF2B5EF4-FFF2-40B4-BE49-F238E27FC236}">
                <a16:creationId xmlns:a16="http://schemas.microsoft.com/office/drawing/2014/main" id="{11D337AF-C27B-6254-B70D-58A19B72B8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79080"/>
              </p:ext>
            </p:extLst>
          </p:nvPr>
        </p:nvGraphicFramePr>
        <p:xfrm>
          <a:off x="5406571" y="1825625"/>
          <a:ext cx="6531428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8458">
                  <a:extLst>
                    <a:ext uri="{9D8B030D-6E8A-4147-A177-3AD203B41FA5}">
                      <a16:colId xmlns:a16="http://schemas.microsoft.com/office/drawing/2014/main" val="567417882"/>
                    </a:ext>
                  </a:extLst>
                </a:gridCol>
                <a:gridCol w="1611085">
                  <a:extLst>
                    <a:ext uri="{9D8B030D-6E8A-4147-A177-3AD203B41FA5}">
                      <a16:colId xmlns:a16="http://schemas.microsoft.com/office/drawing/2014/main" val="3966453627"/>
                    </a:ext>
                  </a:extLst>
                </a:gridCol>
                <a:gridCol w="1299028">
                  <a:extLst>
                    <a:ext uri="{9D8B030D-6E8A-4147-A177-3AD203B41FA5}">
                      <a16:colId xmlns:a16="http://schemas.microsoft.com/office/drawing/2014/main" val="280581515"/>
                    </a:ext>
                  </a:extLst>
                </a:gridCol>
                <a:gridCol w="1632857">
                  <a:extLst>
                    <a:ext uri="{9D8B030D-6E8A-4147-A177-3AD203B41FA5}">
                      <a16:colId xmlns:a16="http://schemas.microsoft.com/office/drawing/2014/main" val="2853155305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Products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006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98822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Price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Quantity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7724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rgbClr val="000000"/>
                          </a:solidFill>
                        </a:rPr>
                        <a:t>HeatMaster</a:t>
                      </a:r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 3000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$5,000.00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$5,000.00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259105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Installation Kit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$200.00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$200.00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729299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Thermostat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$200.00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$400.00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4211952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Subtotal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96E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E96E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FFFF"/>
                          </a:solidFill>
                        </a:rPr>
                        <a:t>$5,600.00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01812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459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52251E-BDDA-84A2-123A-5593B7B59E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4CDC0-982A-E9A3-E67A-E553D2F6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Cost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2F143-6144-C120-BD86-07D6CA07BE6F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8114A-606E-89EF-F260-1BBDD1F7584E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53C24-5265-0CFE-65CA-D26B9AAC2386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01050-007D-35A0-1D7E-0C8F2542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FAAD8DA-5A01-2EFF-7C2B-A1D2EBA290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HeatMaster 3000: $5,000</a:t>
            </a:r>
          </a:p>
          <a:p>
            <a:r>
              <a:rPr lang="en-US"/>
              <a:t>Installation Kit: $200</a:t>
            </a:r>
          </a:p>
          <a:p>
            <a:r>
              <a:rPr lang="en-US"/>
              <a:t>Thermostats (2): $400</a:t>
            </a:r>
          </a:p>
          <a:p>
            <a:r>
              <a:rPr lang="en-US"/>
              <a:t>Product Subtotal: $5,600</a:t>
            </a:r>
          </a:p>
          <a:p>
            <a:r>
              <a:rPr lang="en-US"/>
              <a:t>Installation Service: $1,440</a:t>
            </a:r>
          </a:p>
          <a:p>
            <a:r>
              <a:rPr lang="en-US"/>
              <a:t>Service Subtotal: $1,440</a:t>
            </a:r>
          </a:p>
          <a:p>
            <a:r>
              <a:rPr lang="en-US"/>
              <a:t>Combined Subtotal: $7,040</a:t>
            </a:r>
          </a:p>
          <a:p>
            <a:r>
              <a:rPr lang="en-US"/>
              <a:t>Discount: $100</a:t>
            </a:r>
          </a:p>
          <a:p>
            <a:r>
              <a:rPr lang="en-US"/>
              <a:t>Tax Rate: 8%</a:t>
            </a:r>
          </a:p>
          <a:p>
            <a:r>
              <a:rPr lang="en-US"/>
              <a:t>Sales Tax: $555.20</a:t>
            </a:r>
          </a:p>
          <a:p>
            <a:r>
              <a:rPr lang="en-US"/>
              <a:t>Total: $7,495.20</a:t>
            </a:r>
          </a:p>
          <a:p>
            <a:r>
              <a:rPr lang="en-US"/>
              <a:t>Estimate only, not final</a:t>
            </a:r>
          </a:p>
        </p:txBody>
      </p:sp>
      <p:graphicFrame>
        <p:nvGraphicFramePr>
          <p:cNvPr id="10" name="Table 9" descr="AITable">
            <a:extLst>
              <a:ext uri="{FF2B5EF4-FFF2-40B4-BE49-F238E27FC236}">
                <a16:creationId xmlns:a16="http://schemas.microsoft.com/office/drawing/2014/main" id="{B0D7E539-C596-7627-9488-FB0DBBD150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788176"/>
              </p:ext>
            </p:extLst>
          </p:nvPr>
        </p:nvGraphicFramePr>
        <p:xfrm>
          <a:off x="6223000" y="1825625"/>
          <a:ext cx="5715000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50">
                  <a:extLst>
                    <a:ext uri="{9D8B030D-6E8A-4147-A177-3AD203B41FA5}">
                      <a16:colId xmlns:a16="http://schemas.microsoft.com/office/drawing/2014/main" val="2708627491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323221448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1675389675"/>
                    </a:ext>
                  </a:extLst>
                </a:gridCol>
                <a:gridCol w="1428750">
                  <a:extLst>
                    <a:ext uri="{9D8B030D-6E8A-4147-A177-3AD203B41FA5}">
                      <a16:colId xmlns:a16="http://schemas.microsoft.com/office/drawing/2014/main" val="3176824381"/>
                    </a:ext>
                  </a:extLst>
                </a:gridCol>
              </a:tblGrid>
              <a:tr h="228600">
                <a:tc gridSpan="4"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Services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6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006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40473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Description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Rate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Hours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Amount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9708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Installation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$60.00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24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000000"/>
                          </a:solidFill>
                        </a:rPr>
                        <a:t>$1,440.00</a:t>
                      </a:r>
                    </a:p>
                  </a:txBody>
                  <a:tcPr>
                    <a:solidFill>
                      <a:srgbClr val="CBEA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157668"/>
                  </a:ext>
                </a:extLst>
              </a:tr>
              <a:tr h="228600">
                <a:tc gridSpan="3"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Subtotal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E96E0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E96E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$1,440.00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52256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592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52251E-BDDA-84A2-123A-5593B7B59EC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4CDC0-982A-E9A3-E67A-E553D2F61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Cost Summary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E2F143-6144-C120-BD86-07D6CA07BE6F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8114A-606E-89EF-F260-1BBDD1F7584E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A53C24-5265-0CFE-65CA-D26B9AAC2386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9201050-007D-35A0-1D7E-0C8F25421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39262FE-E063-9D3F-70D6-57E8AEDB9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/>
              <a:t>HeatMaster 3000: $5,000</a:t>
            </a:r>
          </a:p>
          <a:p>
            <a:r>
              <a:rPr lang="en-US"/>
              <a:t>Installation Kit: $200</a:t>
            </a:r>
          </a:p>
          <a:p>
            <a:r>
              <a:rPr lang="en-US"/>
              <a:t>Thermostats (2): $400</a:t>
            </a:r>
          </a:p>
          <a:p>
            <a:r>
              <a:rPr lang="en-US"/>
              <a:t>Product Subtotal: $5,600</a:t>
            </a:r>
          </a:p>
          <a:p>
            <a:r>
              <a:rPr lang="en-US"/>
              <a:t>Installation Service: $1,440</a:t>
            </a:r>
          </a:p>
          <a:p>
            <a:r>
              <a:rPr lang="en-US"/>
              <a:t>Service Subtotal: $1,440</a:t>
            </a:r>
          </a:p>
          <a:p>
            <a:r>
              <a:rPr lang="en-US"/>
              <a:t>Combined Subtotal: $7,040</a:t>
            </a:r>
          </a:p>
          <a:p>
            <a:r>
              <a:rPr lang="en-US"/>
              <a:t>Discount: $100</a:t>
            </a:r>
          </a:p>
          <a:p>
            <a:r>
              <a:rPr lang="en-US"/>
              <a:t>Tax Rate: 8%</a:t>
            </a:r>
          </a:p>
          <a:p>
            <a:r>
              <a:rPr lang="en-US"/>
              <a:t>Sales Tax: $555.20</a:t>
            </a:r>
          </a:p>
          <a:p>
            <a:r>
              <a:rPr lang="en-US"/>
              <a:t>Total: $7,495.20</a:t>
            </a:r>
          </a:p>
          <a:p>
            <a:r>
              <a:rPr lang="en-US"/>
              <a:t>Estimate only, not final</a:t>
            </a:r>
          </a:p>
        </p:txBody>
      </p:sp>
      <p:graphicFrame>
        <p:nvGraphicFramePr>
          <p:cNvPr id="10" name="Table 9" descr="AITable">
            <a:extLst>
              <a:ext uri="{FF2B5EF4-FFF2-40B4-BE49-F238E27FC236}">
                <a16:creationId xmlns:a16="http://schemas.microsoft.com/office/drawing/2014/main" id="{D3E6B581-3A6D-2557-7452-FC7ED6410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05244"/>
              </p:ext>
            </p:extLst>
          </p:nvPr>
        </p:nvGraphicFramePr>
        <p:xfrm>
          <a:off x="6223000" y="1825625"/>
          <a:ext cx="571500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00">
                  <a:extLst>
                    <a:ext uri="{9D8B030D-6E8A-4147-A177-3AD203B41FA5}">
                      <a16:colId xmlns:a16="http://schemas.microsoft.com/office/drawing/2014/main" val="705374439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4049429351"/>
                    </a:ext>
                  </a:extLst>
                </a:gridCol>
              </a:tblGrid>
              <a:tr h="228600">
                <a:tc gridSpan="2"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Summary</a:t>
                      </a:r>
                    </a:p>
                  </a:txBody>
                  <a:tcPr>
                    <a:solidFill>
                      <a:srgbClr val="00618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>
                    <a:solidFill>
                      <a:srgbClr val="006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793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Subtotal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$7,040.00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48367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Discount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$100.00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546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Tax Rate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8.00%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56278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Sales Tax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$555.20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17943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Total Amount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solidFill>
                            <a:srgbClr val="FFFFFF"/>
                          </a:solidFill>
                        </a:rPr>
                        <a:t>$7,495.20</a:t>
                      </a:r>
                    </a:p>
                  </a:txBody>
                  <a:tcPr>
                    <a:solidFill>
                      <a:srgbClr val="E96E0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8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230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BDCC78-3033-C13B-742A-7AD4D3002D3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818D0-45DE-F4CF-3663-A3C61FCEE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Company History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26135-E606-380B-AA51-638F1E039C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Trusted HVAC leader, specialty focus</a:t>
            </a:r>
          </a:p>
          <a:p>
            <a:r>
              <a:rPr lang="en-US"/>
              <a:t>Environmental responsibility, customer-centric</a:t>
            </a:r>
          </a:p>
          <a:p>
            <a:r>
              <a:rPr lang="en-US"/>
              <a:t>Innovative, energy-efficient solutions</a:t>
            </a:r>
          </a:p>
          <a:p>
            <a:r>
              <a:rPr lang="en-US"/>
              <a:t>Custom, smart automation systems</a:t>
            </a:r>
          </a:p>
          <a:p>
            <a:r>
              <a:rPr lang="en-US"/>
              <a:t>Advanced tech: IoT, radiant, ERV</a:t>
            </a:r>
          </a:p>
          <a:p>
            <a:r>
              <a:rPr lang="en-US"/>
              <a:t>Premium equipment, rapid installation</a:t>
            </a:r>
          </a:p>
          <a:p>
            <a:r>
              <a:rPr lang="en-US"/>
              <a:t>Top manufacturer partnerships</a:t>
            </a:r>
          </a:p>
          <a:p>
            <a:r>
              <a:rPr lang="en-US"/>
              <a:t>Founded 2012, Seattle HQ</a:t>
            </a:r>
          </a:p>
          <a:p>
            <a:r>
              <a:rPr lang="en-US"/>
              <a:t>20 expert staff, certified team</a:t>
            </a:r>
          </a:p>
          <a:p>
            <a:r>
              <a:rPr lang="en-US"/>
              <a:t>Pacific Northwest service coverage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6C4AE5-67D4-0D50-E27F-9CB9EFC3AC8B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D9DDBE-4541-FBA7-F251-FEFA91BACB34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FBC49F1-782B-E398-7EF2-270BC0486B2E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F5C161-3722-0868-1372-1935A3190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53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A9813A4-7710-91BD-685E-E78A390152D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B0B5B6-BBB9-3445-F105-D97E12F95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D83E3-C32E-404F-6FD2-8E5851D33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Specialty studio HVAC expertise</a:t>
            </a:r>
          </a:p>
          <a:p>
            <a:r>
              <a:rPr lang="en-US"/>
              <a:t>Over 40 wellness installations</a:t>
            </a:r>
          </a:p>
          <a:p>
            <a:r>
              <a:rPr lang="en-US"/>
              <a:t>Precision thermal, humidity control</a:t>
            </a:r>
          </a:p>
          <a:p>
            <a:r>
              <a:rPr lang="en-US"/>
              <a:t>Energy-efficient small business solutions</a:t>
            </a:r>
          </a:p>
          <a:p>
            <a:r>
              <a:rPr lang="en-US"/>
              <a:t>Advanced automation, zoning controls</a:t>
            </a:r>
          </a:p>
          <a:p>
            <a:r>
              <a:rPr lang="en-US"/>
              <a:t>Sustainable, eco-friendly practices</a:t>
            </a:r>
          </a:p>
          <a:p>
            <a:r>
              <a:rPr lang="en-US"/>
              <a:t>Preventive maintenance, ongoing support</a:t>
            </a:r>
          </a:p>
          <a:p>
            <a:r>
              <a:rPr lang="en-US"/>
              <a:t>Regulatory compliance, safety focus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BEE7A5-1DDF-A7F8-8A5B-ABA828C1FF9F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5FA6F0-075B-0D50-CE54-133851B73E9C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66BCE3-DEF2-81CF-C510-1EC87A69EE50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864E07-07E8-A1A3-1EDA-FF7CEDEC2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336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AA0E64-1340-1C3E-6DB6-229E326DBB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2034F-12A0-B75D-88C4-A094E044D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Testimonials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C1255-5BF5-B598-CCD6-C28E3A3033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 HVAC solutions delivered</a:t>
            </a:r>
          </a:p>
          <a:p>
            <a:r>
              <a:rPr lang="en-US"/>
              <a:t>Consistent comfort, air quality</a:t>
            </a:r>
          </a:p>
          <a:p>
            <a:r>
              <a:rPr lang="en-US"/>
              <a:t>Expertise in wellness environments</a:t>
            </a:r>
          </a:p>
          <a:p>
            <a:r>
              <a:rPr lang="en-US"/>
              <a:t>Smart controls, easy operation</a:t>
            </a:r>
          </a:p>
          <a:p>
            <a:r>
              <a:rPr lang="en-US"/>
              <a:t>Lower operating costs achieved</a:t>
            </a:r>
          </a:p>
          <a:p>
            <a:r>
              <a:rPr lang="en-US"/>
              <a:t>Professional, detailed service</a:t>
            </a:r>
          </a:p>
          <a:p>
            <a:r>
              <a:rPr lang="en-US"/>
              <a:t>Improved client retention, reviews</a:t>
            </a:r>
          </a:p>
          <a:p>
            <a:r>
              <a:rPr lang="en-US"/>
              <a:t>Guidance from design to training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544311-DD72-FBD2-A3AF-16E7A1525719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5DAB3E-53DE-3A1F-9A81-5DEA9D046DB9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0B8010-4753-0957-762D-6B11103FF3AF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7982F8-7C3D-74F9-C188-4DD9C2340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289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A5F577E-07B8-AD40-17A4-ADF13BE91F5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39ADE38-9CB0-1751-A570-F4AD699739B0}"/>
              </a:ext>
            </a:extLst>
          </p:cNvPr>
          <p:cNvSpPr/>
          <p:nvPr/>
        </p:nvSpPr>
        <p:spPr>
          <a:xfrm>
            <a:off x="4673600" y="832331"/>
            <a:ext cx="6096000" cy="5193338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9C927E-55AD-059A-C3B8-0870C92F7A34}"/>
              </a:ext>
            </a:extLst>
          </p:cNvPr>
          <p:cNvSpPr/>
          <p:nvPr/>
        </p:nvSpPr>
        <p:spPr>
          <a:xfrm>
            <a:off x="4800600" y="959331"/>
            <a:ext cx="5842000" cy="4939338"/>
          </a:xfrm>
          <a:prstGeom prst="rect">
            <a:avLst/>
          </a:prstGeom>
          <a:noFill/>
          <a:ln w="25400" cap="flat" cmpd="sng" algn="ctr">
            <a:solidFill>
              <a:srgbClr val="006182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A1D11-F33D-FC61-7CE4-B19707B578E2}"/>
              </a:ext>
            </a:extLst>
          </p:cNvPr>
          <p:cNvSpPr txBox="1"/>
          <p:nvPr/>
        </p:nvSpPr>
        <p:spPr>
          <a:xfrm>
            <a:off x="4546600" y="2078350"/>
            <a:ext cx="6350000" cy="369331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b="1">
                <a:solidFill>
                  <a:srgbClr val="1981A4"/>
                </a:solidFill>
              </a:rPr>
              <a:t>Envirosmart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1220 Evergreen Ave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Suite 250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Everett, WA  98203</a:t>
            </a:r>
          </a:p>
          <a:p>
            <a:pPr algn="ctr"/>
            <a:endParaRPr lang="en-US">
              <a:solidFill>
                <a:srgbClr val="000000"/>
              </a:solidFill>
            </a:endParaRPr>
          </a:p>
          <a:p>
            <a:pPr algn="ctr"/>
            <a:r>
              <a:rPr lang="en-US">
                <a:solidFill>
                  <a:srgbClr val="000000"/>
                </a:solidFill>
              </a:rPr>
              <a:t>(PH) 206-666-6666</a:t>
            </a:r>
          </a:p>
          <a:p>
            <a:pPr algn="ctr"/>
            <a:r>
              <a:rPr lang="en-US">
                <a:solidFill>
                  <a:srgbClr val="000000"/>
                </a:solidFill>
              </a:rPr>
              <a:t>(FX) 206-555-5555</a:t>
            </a:r>
          </a:p>
          <a:p>
            <a:pPr algn="ctr"/>
            <a:r>
              <a:rPr lang="en-US" u="sng">
                <a:solidFill>
                  <a:srgbClr val="7F9698"/>
                </a:solidFill>
                <a:hlinkClick r:id="rId3"/>
              </a:rPr>
              <a:t>www.envirosmart.com</a:t>
            </a:r>
            <a:endParaRPr lang="en-US" u="sng">
              <a:solidFill>
                <a:srgbClr val="7F9698"/>
              </a:solidFill>
            </a:endParaRPr>
          </a:p>
          <a:p>
            <a:pPr algn="ctr"/>
            <a:endParaRPr lang="en-US">
              <a:solidFill>
                <a:srgbClr val="7F9698"/>
              </a:solidFill>
            </a:endParaRPr>
          </a:p>
          <a:p>
            <a:pPr algn="ctr"/>
            <a:r>
              <a:rPr lang="en-US" u="sng">
                <a:solidFill>
                  <a:srgbClr val="7F9698"/>
                </a:solidFill>
                <a:hlinkClick r:id="rId4"/>
              </a:rPr>
              <a:t>https://www.facebook.com/EnviroHVAC</a:t>
            </a:r>
            <a:endParaRPr lang="en-US" u="sng">
              <a:solidFill>
                <a:srgbClr val="7F9698"/>
              </a:solidFill>
            </a:endParaRPr>
          </a:p>
          <a:p>
            <a:pPr algn="ctr"/>
            <a:r>
              <a:rPr lang="en-US" u="sng">
                <a:solidFill>
                  <a:srgbClr val="7F9698"/>
                </a:solidFill>
                <a:hlinkClick r:id="rId5"/>
              </a:rPr>
              <a:t>https://x.com/EnviroHVAC</a:t>
            </a:r>
            <a:endParaRPr lang="en-US" u="sng">
              <a:solidFill>
                <a:srgbClr val="7F9698"/>
              </a:solidFill>
            </a:endParaRPr>
          </a:p>
          <a:p>
            <a:pPr algn="ctr"/>
            <a:endParaRPr lang="en-US">
              <a:solidFill>
                <a:srgbClr val="00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6DB7C0-095F-9C75-3852-AF963EF66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443" y="1340331"/>
            <a:ext cx="658314" cy="59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23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F7EE36-4630-CADA-195E-BA79BDEE9E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03BCB7-2DD6-5BC3-6179-98F43C531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Introduction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48FFE-5F07-81EE-1C53-65A6916C21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130800" cy="4351338"/>
          </a:xfrm>
        </p:spPr>
        <p:txBody>
          <a:bodyPr>
            <a:normAutofit fontScale="92500"/>
          </a:bodyPr>
          <a:lstStyle/>
          <a:p>
            <a:r>
              <a:rPr lang="en-US"/>
              <a:t>Wellness leader in Redmond</a:t>
            </a:r>
          </a:p>
          <a:p>
            <a:r>
              <a:rPr lang="en-US"/>
              <a:t>Precise climate control essential</a:t>
            </a:r>
          </a:p>
          <a:p>
            <a:r>
              <a:rPr lang="en-US"/>
              <a:t>Custom HVAC for hot yoga</a:t>
            </a:r>
          </a:p>
          <a:p>
            <a:r>
              <a:rPr lang="en-US"/>
              <a:t>Advanced, efficient technology</a:t>
            </a:r>
          </a:p>
          <a:p>
            <a:r>
              <a:rPr lang="en-US"/>
              <a:t>HeatMaster 3000 system</a:t>
            </a:r>
          </a:p>
          <a:p>
            <a:r>
              <a:rPr lang="en-US"/>
              <a:t>Smart zoning, thermostats</a:t>
            </a:r>
          </a:p>
          <a:p>
            <a:r>
              <a:rPr lang="en-US"/>
              <a:t>ROI: cost savings, reliability</a:t>
            </a:r>
          </a:p>
          <a:p>
            <a:r>
              <a:rPr lang="en-US"/>
              <a:t>Expert installation, 24/7 support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D45AFB-004C-AAAC-23B4-B790217A699D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ED53A96-A84D-178E-6D4D-DF9D3B58D5DD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E33AB9-383E-EB2C-3DC1-72EC0A1CC5A3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F9CDE7-665B-F0E3-6464-CFF20BC46E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  <p:pic>
        <p:nvPicPr>
          <p:cNvPr id="10" name="Picture 9" descr="AIImage">
            <a:extLst>
              <a:ext uri="{FF2B5EF4-FFF2-40B4-BE49-F238E27FC236}">
                <a16:creationId xmlns:a16="http://schemas.microsoft.com/office/drawing/2014/main" id="{21D2952E-EB1A-F3B6-273F-277FF2326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2731" y="182562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040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B0CE5EE-128C-EC01-B890-9F55542795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EE67EE-4A25-D5BA-6F17-1C354CE7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Executive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E142B5-4A65-E7E9-9FB4-6200276B1A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 HVAC for wellness studio</a:t>
            </a:r>
          </a:p>
          <a:p>
            <a:r>
              <a:rPr lang="en-US"/>
              <a:t>Precise temperature and humidity control</a:t>
            </a:r>
          </a:p>
          <a:p>
            <a:r>
              <a:rPr lang="en-US"/>
              <a:t>Rapid heating, responsive scheduling</a:t>
            </a:r>
          </a:p>
          <a:p>
            <a:r>
              <a:rPr lang="en-US"/>
              <a:t>Superior air quality, filtration</a:t>
            </a:r>
          </a:p>
          <a:p>
            <a:r>
              <a:rPr lang="en-US"/>
              <a:t>Energy efficiency, cost reduction</a:t>
            </a:r>
          </a:p>
          <a:p>
            <a:r>
              <a:rPr lang="en-US"/>
              <a:t>Sustainable, eco-friendly practices</a:t>
            </a:r>
          </a:p>
          <a:p>
            <a:r>
              <a:rPr lang="en-US"/>
              <a:t>Professional installation, staff training</a:t>
            </a:r>
          </a:p>
          <a:p>
            <a:r>
              <a:rPr lang="en-US"/>
              <a:t>Long-term comfort and reliability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4A1245-EDE2-45A3-AA8D-AEC31CE252B8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5D841-83EB-9FAC-F8E8-BC9837A6D8E1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F9BF1D-99DB-DA27-2908-1D8980A94B53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E78D4BB-15D6-11A0-8660-3AACAB4C7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22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1B1681-0F01-7C53-50C8-99B37DB9F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3C8799-17E7-0DCE-633A-7862540A8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Efficiency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B919D-9D64-AABC-BD7E-833B6E7923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High-output radiant heating</a:t>
            </a:r>
          </a:p>
          <a:p>
            <a:r>
              <a:rPr lang="en-US"/>
              <a:t>Consistent temperature, less cycling</a:t>
            </a:r>
          </a:p>
          <a:p>
            <a:r>
              <a:rPr lang="en-US"/>
              <a:t>Lower energy and operating costs</a:t>
            </a:r>
          </a:p>
          <a:p>
            <a:r>
              <a:rPr lang="en-US"/>
              <a:t>Smart multi-zone climate control</a:t>
            </a:r>
          </a:p>
          <a:p>
            <a:r>
              <a:rPr lang="en-US"/>
              <a:t>Automated, occupancy-based programming</a:t>
            </a:r>
          </a:p>
          <a:p>
            <a:r>
              <a:rPr lang="en-US"/>
              <a:t>Efficient humidity, air quality control</a:t>
            </a:r>
          </a:p>
          <a:p>
            <a:r>
              <a:rPr lang="en-US"/>
              <a:t>Commercial-grade, low-maintenance design</a:t>
            </a:r>
          </a:p>
          <a:p>
            <a:r>
              <a:rPr lang="en-US"/>
              <a:t>99.9% uptime, minimal downtime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53FEE-6455-2759-9EBF-F7C4CD4861CC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E825B8-6E43-7CAB-F49D-7672AC70B76E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86535-FAE7-D72C-AD71-B6347CAE78E4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9AC7E05-4088-3B30-329A-B05E11D82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250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B3B661-E922-94FA-8B12-23532302859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5A39F2-F9F4-43EC-12CC-732D6CB1C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Eco-Friendly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97EF2-EA9E-DF42-93D7-0EC376200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High-efficiency heating system</a:t>
            </a:r>
          </a:p>
          <a:p>
            <a:r>
              <a:rPr lang="en-US"/>
              <a:t>Smart thermostats optimize use</a:t>
            </a:r>
          </a:p>
          <a:p>
            <a:r>
              <a:rPr lang="en-US"/>
              <a:t>Lower energy, reduced emissions</a:t>
            </a:r>
          </a:p>
          <a:p>
            <a:r>
              <a:rPr lang="en-US"/>
              <a:t>Advanced air filtration &amp; UV-C</a:t>
            </a:r>
          </a:p>
          <a:p>
            <a:r>
              <a:rPr lang="en-US"/>
              <a:t>Recyclable, sustainable filters</a:t>
            </a:r>
          </a:p>
          <a:p>
            <a:r>
              <a:rPr lang="en-US"/>
              <a:t>Eco-friendly sourcing &amp; packaging</a:t>
            </a:r>
          </a:p>
          <a:p>
            <a:r>
              <a:rPr lang="en-US"/>
              <a:t>Reduced waste, responsible disposal</a:t>
            </a:r>
          </a:p>
          <a:p>
            <a:r>
              <a:rPr lang="en-US"/>
              <a:t>Supports wellness &amp; community leadership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6B6056-2821-E21B-0E2F-80D692F7C58E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47EEC4-F839-6897-CDE3-AC52865CED94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4C507A-5F81-769E-95A7-641136D4853D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A0286F-E1F6-CCB9-43B6-D4D519C9A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481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E3B646-74B5-1852-9370-C5D3E7CABB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1DDE6-AD74-FDBB-25FB-538B4491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Services Provided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18BEB-2C81-E18D-68E4-3BB547F15A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Custom HVAC design consulting</a:t>
            </a:r>
          </a:p>
          <a:p>
            <a:r>
              <a:rPr lang="en-US"/>
              <a:t>Professional installation &amp; integration</a:t>
            </a:r>
          </a:p>
          <a:p>
            <a:r>
              <a:rPr lang="en-US"/>
              <a:t>System commissioning &amp; verification</a:t>
            </a:r>
          </a:p>
          <a:p>
            <a:r>
              <a:rPr lang="en-US"/>
              <a:t>Preventive maintenance plans</a:t>
            </a:r>
          </a:p>
          <a:p>
            <a:r>
              <a:rPr lang="en-US"/>
              <a:t>24/7 emergency repair service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CF0067-F0F6-0E14-533D-DF13F4DA5933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8C01F4-38F3-8CFA-830B-95CB713BDBD4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02271A-4082-AF7C-EED6-10464DC3B815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A943B1-489C-CBD0-0D7A-89689D62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6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F5FD3E7-28E5-3A5D-3F2B-0CDA14F82A8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C8C292-61B5-2176-2C5D-033E26C58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Products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50B327-C924-C8AC-33BD-262B23E74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High-efficiency heating system</a:t>
            </a:r>
          </a:p>
          <a:p>
            <a:r>
              <a:rPr lang="en-US"/>
              <a:t>Rapid, precise temperature control</a:t>
            </a:r>
          </a:p>
          <a:p>
            <a:r>
              <a:rPr lang="en-US"/>
              <a:t>Continuous duty for busy studios</a:t>
            </a:r>
          </a:p>
          <a:p>
            <a:r>
              <a:rPr lang="en-US"/>
              <a:t>Industry-leading reliability, low noise</a:t>
            </a:r>
          </a:p>
          <a:p>
            <a:r>
              <a:rPr lang="en-US"/>
              <a:t>Smart thermostats, multi-zone control</a:t>
            </a:r>
          </a:p>
          <a:p>
            <a:r>
              <a:rPr lang="en-US"/>
              <a:t>Real-time monitoring, remote access</a:t>
            </a:r>
          </a:p>
          <a:p>
            <a:r>
              <a:rPr lang="en-US"/>
              <a:t>Energy savings, reduced downtime</a:t>
            </a:r>
          </a:p>
          <a:p>
            <a:r>
              <a:rPr lang="en-US"/>
              <a:t>Enhanced client comfort, satisfaction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50468C-FA5F-B544-8AA0-088E308321D4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92037B-48E5-DAEE-189C-16F0032828F4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64877B-633B-7BAB-3256-DBA45E012A83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038A75-CFB5-74EB-489A-8A2B86094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24877D-C401-A6C2-03C3-5E82C5CE5A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A6018F-6A7E-9008-C9D9-C75244C23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Installation Details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85F13-5481-2EFC-8894-84FBF2D033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/>
              <a:t>Site cleared, permits secured</a:t>
            </a:r>
          </a:p>
          <a:p>
            <a:r>
              <a:rPr lang="en-US"/>
              <a:t>Class downtime scheduled</a:t>
            </a:r>
          </a:p>
          <a:p>
            <a:r>
              <a:rPr lang="en-US"/>
              <a:t>Electrical supply reviewed/upgraded</a:t>
            </a:r>
          </a:p>
          <a:p>
            <a:r>
              <a:rPr lang="en-US"/>
              <a:t>Advance notifications posted</a:t>
            </a:r>
          </a:p>
          <a:p>
            <a:r>
              <a:rPr lang="en-US"/>
              <a:t>Equipment staged, floors protected</a:t>
            </a:r>
          </a:p>
          <a:p>
            <a:r>
              <a:rPr lang="en-US"/>
              <a:t>Panels, wiring, thermostats installed</a:t>
            </a:r>
          </a:p>
          <a:p>
            <a:r>
              <a:rPr lang="en-US"/>
              <a:t>Code-compliant connections ensured</a:t>
            </a:r>
          </a:p>
          <a:p>
            <a:r>
              <a:rPr lang="en-US"/>
              <a:t>Safety protocols strictly followed</a:t>
            </a:r>
          </a:p>
          <a:p>
            <a:r>
              <a:rPr lang="en-US"/>
              <a:t>System tested, calibrated, approved</a:t>
            </a:r>
          </a:p>
          <a:p>
            <a:r>
              <a:rPr lang="en-US"/>
              <a:t>Staff trained, manuals provided</a:t>
            </a:r>
          </a:p>
          <a:p>
            <a:r>
              <a:rPr lang="en-US"/>
              <a:t>Thorough cleanup, walkthrough done</a:t>
            </a:r>
          </a:p>
          <a:p>
            <a:r>
              <a:rPr lang="en-US"/>
              <a:t>Maintenance schedule established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68A009-6894-1B00-A212-46E067315DA8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DD80D0-9C9C-4518-CE0D-7FB61A2C5B16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4E9527-58C2-B4A1-E24F-3FA203E01FC2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BA4812E-E016-525A-A71F-370E224B75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421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6B6E22-4EE4-D508-C5B6-8E4D83AFA3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FBFB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0A61A1-55E4-6017-ED3D-D374FFFC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7522" y="365125"/>
            <a:ext cx="10092478" cy="1325563"/>
          </a:xfrm>
        </p:spPr>
        <p:txBody>
          <a:bodyPr>
            <a:normAutofit/>
          </a:bodyPr>
          <a:lstStyle/>
          <a:p>
            <a:r>
              <a:rPr lang="en-US" sz="3520">
                <a:solidFill>
                  <a:srgbClr val="1981A4"/>
                </a:solidFill>
              </a:rPr>
              <a:t>Maintenance Plan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A619C-B72C-0306-06E7-7A7C0A6AB7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Quarterly HVAC inspections</a:t>
            </a:r>
          </a:p>
          <a:p>
            <a:r>
              <a:rPr lang="en-US"/>
              <a:t>Smart controls calibration</a:t>
            </a:r>
          </a:p>
          <a:p>
            <a:r>
              <a:rPr lang="en-US"/>
              <a:t>Filter &amp; humidifier service</a:t>
            </a:r>
          </a:p>
          <a:p>
            <a:r>
              <a:rPr lang="en-US"/>
              <a:t>UV lamp annual check</a:t>
            </a:r>
          </a:p>
          <a:p>
            <a:r>
              <a:rPr lang="en-US"/>
              <a:t>Proactive failure prevention</a:t>
            </a:r>
          </a:p>
          <a:p>
            <a:r>
              <a:rPr lang="en-US"/>
              <a:t>Minimized business disruption</a:t>
            </a:r>
          </a:p>
          <a:p>
            <a:r>
              <a:rPr lang="en-US"/>
              <a:t>24/7 emergency support</a:t>
            </a:r>
          </a:p>
          <a:p>
            <a:r>
              <a:rPr lang="en-US"/>
              <a:t>Detailed service records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F8CC1D-D350-BAF7-2AF6-CA47BF5F20BA}"/>
              </a:ext>
            </a:extLst>
          </p:cNvPr>
          <p:cNvSpPr/>
          <p:nvPr/>
        </p:nvSpPr>
        <p:spPr>
          <a:xfrm>
            <a:off x="0" y="0"/>
            <a:ext cx="381000" cy="2286000"/>
          </a:xfrm>
          <a:prstGeom prst="rect">
            <a:avLst/>
          </a:prstGeom>
          <a:solidFill>
            <a:srgbClr val="E96E06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20B81-D579-0701-B791-6A8F949FD705}"/>
              </a:ext>
            </a:extLst>
          </p:cNvPr>
          <p:cNvSpPr/>
          <p:nvPr/>
        </p:nvSpPr>
        <p:spPr>
          <a:xfrm>
            <a:off x="0" y="2286000"/>
            <a:ext cx="381000" cy="2286000"/>
          </a:xfrm>
          <a:prstGeom prst="rect">
            <a:avLst/>
          </a:prstGeom>
          <a:solidFill>
            <a:srgbClr val="006182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A2CC83-74C0-563E-DF5B-728928F6E840}"/>
              </a:ext>
            </a:extLst>
          </p:cNvPr>
          <p:cNvSpPr/>
          <p:nvPr/>
        </p:nvSpPr>
        <p:spPr>
          <a:xfrm>
            <a:off x="0" y="4572000"/>
            <a:ext cx="381000" cy="2286000"/>
          </a:xfrm>
          <a:prstGeom prst="rect">
            <a:avLst/>
          </a:prstGeom>
          <a:solidFill>
            <a:srgbClr val="1981A4"/>
          </a:solidFill>
          <a:ln w="190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905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8A76B-65B0-C976-9E3F-39289914B7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35825"/>
            <a:ext cx="512022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12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710</Words>
  <Application>Microsoft Office PowerPoint</Application>
  <PresentationFormat>Widescreen</PresentationFormat>
  <Paragraphs>197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Office Theme</vt:lpstr>
      <vt:lpstr>HVAC Installation</vt:lpstr>
      <vt:lpstr>Introduction</vt:lpstr>
      <vt:lpstr>Executive Summary</vt:lpstr>
      <vt:lpstr>Efficiency</vt:lpstr>
      <vt:lpstr>Eco-Friendly</vt:lpstr>
      <vt:lpstr>Services Provided</vt:lpstr>
      <vt:lpstr>Products</vt:lpstr>
      <vt:lpstr>Installation Details</vt:lpstr>
      <vt:lpstr>Maintenance Plan</vt:lpstr>
      <vt:lpstr>Cost Summary</vt:lpstr>
      <vt:lpstr>Cost Summary</vt:lpstr>
      <vt:lpstr>Cost Summary</vt:lpstr>
      <vt:lpstr>Company History</vt:lpstr>
      <vt:lpstr>Experience</vt:lpstr>
      <vt:lpstr>Testimonials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Lauder</dc:creator>
  <cp:lastModifiedBy>Ian Lauder</cp:lastModifiedBy>
  <cp:revision>9</cp:revision>
  <dcterms:created xsi:type="dcterms:W3CDTF">2025-06-26T14:35:43Z</dcterms:created>
  <dcterms:modified xsi:type="dcterms:W3CDTF">2025-06-26T14:41:19Z</dcterms:modified>
</cp:coreProperties>
</file>