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2" y="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/>
              <a:t>Post-Implementation Security Performance Metrics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CBD5DF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Access Control System Uptime</c:v>
                </c:pt>
                <c:pt idx="1">
                  <c:v>Surveillance System Uptime</c:v>
                </c:pt>
                <c:pt idx="2">
                  <c:v>Unauthorized Access Attempts Blocked</c:v>
                </c:pt>
                <c:pt idx="3">
                  <c:v>User Satisfaction Score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0.995</c:v>
                </c:pt>
                <c:pt idx="1">
                  <c:v>0.995</c:v>
                </c:pt>
                <c:pt idx="2">
                  <c:v>0.9</c:v>
                </c:pt>
                <c:pt idx="3" formatCode="0%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0C-4A4B-989E-0B0B3C9596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rgbClr val="00316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Access Control System Uptime</c:v>
                </c:pt>
                <c:pt idx="1">
                  <c:v>Surveillance System Uptime</c:v>
                </c:pt>
                <c:pt idx="2">
                  <c:v>Unauthorized Access Attempts Blocked</c:v>
                </c:pt>
                <c:pt idx="3">
                  <c:v>User Satisfaction Score</c:v>
                </c:pt>
              </c:strCache>
            </c:strRef>
          </c:cat>
          <c:val>
            <c:numRef>
              <c:f>Sheet1!$C$2:$C$5</c:f>
              <c:numCache>
                <c:formatCode>0.00%</c:formatCode>
                <c:ptCount val="4"/>
                <c:pt idx="0">
                  <c:v>0.998</c:v>
                </c:pt>
                <c:pt idx="1">
                  <c:v>0.996</c:v>
                </c:pt>
                <c:pt idx="2">
                  <c:v>0.92300000000000004</c:v>
                </c:pt>
                <c:pt idx="3" formatCode="0%">
                  <c:v>0.87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0C-4A4B-989E-0B0B3C959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3170704"/>
        <c:axId val="1423154384"/>
      </c:barChart>
      <c:catAx>
        <c:axId val="1423170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154384"/>
        <c:crosses val="autoZero"/>
        <c:auto val="1"/>
        <c:lblAlgn val="ctr"/>
        <c:lblOffset val="100"/>
        <c:noMultiLvlLbl val="0"/>
      </c:catAx>
      <c:valAx>
        <c:axId val="142315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170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1F4F8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10FB1-8B78-EC55-D8C7-0DB6CA032A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583563-4EC4-9F75-F9FF-1542455D3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84E81-FD53-637F-8E5B-5D7886C2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5BE-F2B4-4252-8015-9384ABC0E40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5B48D-6EE2-8D7A-5760-8D386B47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8C4C1F-62B6-A760-EF6E-BD7D3493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2BC4-7A3A-447B-B3C0-65429C86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75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ADF50-0D7E-9C35-F733-BE54A067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C28FEF-6835-BBD3-E3E1-E3B63E23A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AC760-E703-D150-B33A-0492EB229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5BE-F2B4-4252-8015-9384ABC0E40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909F7-0907-BF81-9CD0-4F5D9320A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78DE0B-9F35-DE97-64FF-C48DF551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2BC4-7A3A-447B-B3C0-65429C86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65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84E6D9-CBF4-1141-8EDA-3B655F5C85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36BF5-747B-05FC-148C-655C02D09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43E6E-D911-F7C5-6370-0F531D872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5BE-F2B4-4252-8015-9384ABC0E40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75823E-4F45-9651-E8EE-A97C3763A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5CC87-73BE-D593-C41F-8827B7E8B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2BC4-7A3A-447B-B3C0-65429C86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5576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8579E-6C7E-0356-37D7-C8D4EFC9C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9A0703-2911-D01F-FAA7-6EB95CD48F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EE900-AA91-261B-77DE-A68B7BFE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5BE-F2B4-4252-8015-9384ABC0E40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2DECA-63E4-6449-51EA-91D2D6DF3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ADAAB2-BBDA-C092-494B-D12A32A0C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2BC4-7A3A-447B-B3C0-65429C86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4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2C3A6-1D36-B62C-D0CC-69BE7E302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C2C1B-A3AE-12E6-993D-1DBD94F23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0BC132-2179-906C-2774-423A3E78E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5BE-F2B4-4252-8015-9384ABC0E40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988D9-30C5-689C-CE29-1E3DF3B4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798C9E-C73F-228F-921F-BB6C67E83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2BC4-7A3A-447B-B3C0-65429C86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6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FA50D-5F39-20AF-44D4-8E3397FC3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065D0-DAFD-F944-C23F-9A8B995B68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DA6139-0639-15BE-D1B6-6E26C28A1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5BE-F2B4-4252-8015-9384ABC0E40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E18EEC-E4E5-9CCF-04FF-A41B343A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5BF5A-FC50-9BB6-9BAE-8937E7EF5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2BC4-7A3A-447B-B3C0-65429C86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6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F1E49-2312-7358-8696-F4DA8AC90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5D69B4-F014-D862-DA41-A03A3D213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4083A-538D-7E94-D642-BEC9398CF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1C57C-D197-1C20-20CF-BECBD295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5BE-F2B4-4252-8015-9384ABC0E40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5399D-8874-6250-0A50-1615F0FDB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723A-F7BD-4439-126C-934E7D0D7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2BC4-7A3A-447B-B3C0-65429C86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4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070FF-90FB-A368-1359-8E2926796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DD3F6-16E0-55E3-4F7E-5AEC0F856E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78C3A-743B-F7A4-E2BC-CEB4987F68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1E79C-BEE7-E9B2-035A-784BAB33F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4C4532-7F7D-E194-6485-08A64B61D8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C07A11-2DF6-F20B-5FB2-26BC10915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5BE-F2B4-4252-8015-9384ABC0E40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C522D2-8E65-AE29-73BD-061027DD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EBD653-84FB-57A5-E167-1840C9092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2BC4-7A3A-447B-B3C0-65429C86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67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9B635-5B2A-C06F-D58D-899B11FD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04FCB-F35D-D306-672A-116DC4B38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5BE-F2B4-4252-8015-9384ABC0E40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1BC90-72E9-2B6D-700F-4714B96DE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CF3C36-62CF-5BEA-E685-CC950A94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2BC4-7A3A-447B-B3C0-65429C86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762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8F1F8-878B-CD2F-3B8F-AF73ADCCB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5BE-F2B4-4252-8015-9384ABC0E40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4A94D-ABEF-C9A3-02A5-AF40BDCCB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97FF6-3086-6A44-2B67-206FB8A9C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2BC4-7A3A-447B-B3C0-65429C86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03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0254A-06D6-9A36-5DDE-4475CC2E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ED9430-E62F-351C-7FF5-9B2D30055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5BA00-7E20-5A3E-C71E-C6B7846FE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34C4D-FB48-62D1-D30C-CB51607D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5BE-F2B4-4252-8015-9384ABC0E40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72A4D-E6B5-C034-7E5C-9FECE5E2C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BBA4E-F583-CE9A-3B5D-8EB147BDA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2BC4-7A3A-447B-B3C0-65429C86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60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15B1E-6FDE-7D5E-C18F-F48B1FB9D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B0DD9E-ABA0-47C4-0A69-BE3EDEE57B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AFB12-73E7-3663-E64F-2853C69EC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4FE95-5477-5E93-B3B6-9D4AE0AFE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795BE-F2B4-4252-8015-9384ABC0E40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79BB-6DCC-1C0C-98CE-801E46C08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AE8BE4-DD33-38F0-43F5-C43269C4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2BC4-7A3A-447B-B3C0-65429C86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7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1E8A56-5BBF-E137-1647-7961694D5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128DF-4F14-6998-FF18-4B62D479D8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5D94EF-1971-7FA9-3C14-31C71EE57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7795BE-F2B4-4252-8015-9384ABC0E400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1430E-736C-A30B-70FF-A4A9E7773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DA349-B9FC-9407-FE8B-F96A9DCA8C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DB32BC4-7A3A-447B-B3C0-65429C8695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0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curetechsolutions.com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9B63CE-8F3F-8237-1696-7BA193D8741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9191FAF-A9AE-369F-8334-76D8297A02AF}"/>
              </a:ext>
            </a:extLst>
          </p:cNvPr>
          <p:cNvSpPr/>
          <p:nvPr/>
        </p:nvSpPr>
        <p:spPr>
          <a:xfrm>
            <a:off x="1219200" y="1714500"/>
            <a:ext cx="9753600" cy="3861832"/>
          </a:xfrm>
          <a:prstGeom prst="rect">
            <a:avLst/>
          </a:prstGeom>
          <a:solidFill>
            <a:srgbClr val="F1F4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AFB58EB-417C-B40C-63FC-4C943D8FCED4}"/>
              </a:ext>
            </a:extLst>
          </p:cNvPr>
          <p:cNvSpPr/>
          <p:nvPr/>
        </p:nvSpPr>
        <p:spPr>
          <a:xfrm>
            <a:off x="1346200" y="1841500"/>
            <a:ext cx="9499600" cy="3607832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561A54-491B-8C4D-C5C8-4FF3F666FB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Facilities Security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A272C-E29F-295E-BB64-43B0C785CA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Presented By: James Thompson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B64433-AA69-D134-837F-8BB51BDFEBB9}"/>
              </a:ext>
            </a:extLst>
          </p:cNvPr>
          <p:cNvSpPr txBox="1"/>
          <p:nvPr/>
        </p:nvSpPr>
        <p:spPr>
          <a:xfrm>
            <a:off x="6350000" y="5080000"/>
            <a:ext cx="1905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5/19/2025</a:t>
            </a:r>
          </a:p>
        </p:txBody>
      </p:sp>
    </p:spTree>
    <p:extLst>
      <p:ext uri="{BB962C8B-B14F-4D97-AF65-F5344CB8AC3E}">
        <p14:creationId xmlns:p14="http://schemas.microsoft.com/office/powerpoint/2010/main" val="3185868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915728-7494-56BC-E3FC-C8BF3722C80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4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F45A2-83F4-0B2E-AA25-CA730D55C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36" y="365125"/>
            <a:ext cx="9976664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Vulnerabilities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A2BBE-0411-1086-D0CA-5AB7955DD0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Critical perimeter sensor gaps</a:t>
            </a:r>
          </a:p>
          <a:p>
            <a:r>
              <a:rPr lang="en-US"/>
              <a:t>Low-light perimeter vulnerabilities</a:t>
            </a:r>
          </a:p>
          <a:p>
            <a:r>
              <a:rPr lang="en-US"/>
              <a:t>Single-factor access risks</a:t>
            </a:r>
          </a:p>
          <a:p>
            <a:r>
              <a:rPr lang="en-US"/>
              <a:t>Tailgating and audit trail gaps</a:t>
            </a:r>
          </a:p>
          <a:p>
            <a:r>
              <a:rPr lang="en-US"/>
              <a:t>Surveillance blind spots</a:t>
            </a:r>
          </a:p>
          <a:p>
            <a:r>
              <a:rPr lang="en-US"/>
              <a:t>Delayed incident notifications</a:t>
            </a:r>
          </a:p>
          <a:p>
            <a:r>
              <a:rPr lang="en-US"/>
              <a:t>AI-driven security upgrades needed</a:t>
            </a:r>
          </a:p>
          <a:p>
            <a:r>
              <a:rPr lang="en-US"/>
              <a:t>Urgent remediation and approval deadlines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AF9AFF-BA24-4421-CBEC-C9272AC60DD0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00316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827FA5-58E5-A004-74E9-60EAFBAAC5D0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B4FD63-C3ED-4A6C-BD08-3BFF0E512CAD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DF49C2-F1AF-0C56-7943-1001E36EB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627836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941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9FC40ED-AA14-7647-281E-A083CF1AFE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4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3C4AE-9F8E-ED36-7E21-E5A66E454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36" y="365125"/>
            <a:ext cx="9976664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Dangers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4DBE5-B84D-4F93-E37A-F8AC80DE03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Comprehensive risk evaluation needed</a:t>
            </a:r>
          </a:p>
          <a:p>
            <a:r>
              <a:rPr lang="en-US"/>
              <a:t>Chemical/material hazards in labs</a:t>
            </a:r>
          </a:p>
          <a:p>
            <a:r>
              <a:rPr lang="en-US"/>
              <a:t>Cleanroom contamination threats</a:t>
            </a:r>
          </a:p>
          <a:p>
            <a:r>
              <a:rPr lang="en-US"/>
              <a:t>Robotic system safety risks</a:t>
            </a:r>
          </a:p>
          <a:p>
            <a:r>
              <a:rPr lang="en-US"/>
              <a:t>Data center fire/overheating</a:t>
            </a:r>
          </a:p>
          <a:p>
            <a:r>
              <a:rPr lang="en-US"/>
              <a:t>Insider threats/IP sabotage</a:t>
            </a:r>
          </a:p>
          <a:p>
            <a:r>
              <a:rPr lang="en-US"/>
              <a:t>Regulatory/geopolitical compliance risks</a:t>
            </a:r>
          </a:p>
          <a:p>
            <a:r>
              <a:rPr lang="en-US"/>
              <a:t>Prioritize mitigation, cross-functional review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99EA8-CD5C-DC18-E1A5-B5ED0B5D8B20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00316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182C78-ACED-BF2D-75E8-F65FF8C8A2A5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7416F1-301D-E8C0-F1B4-A086FC9B83D1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A3517D-9049-0003-CDD9-03000EFDF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627836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89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E51503-35AE-C348-B0E9-F4871BE5C4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4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C8B989-AEA5-A938-0375-E3BAE440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36" y="365125"/>
            <a:ext cx="9976664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Security Controls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0059D-F78E-D439-0ECB-B6E61E904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92500"/>
          </a:bodyPr>
          <a:lstStyle/>
          <a:p>
            <a:r>
              <a:rPr lang="en-US"/>
              <a:t>Defense-in-depth strategy</a:t>
            </a:r>
          </a:p>
          <a:p>
            <a:r>
              <a:rPr lang="en-US"/>
              <a:t>Multi-factor access controls</a:t>
            </a:r>
          </a:p>
          <a:p>
            <a:r>
              <a:rPr lang="en-US"/>
              <a:t>AI-driven surveillance analytics</a:t>
            </a:r>
          </a:p>
          <a:p>
            <a:r>
              <a:rPr lang="en-US"/>
              <a:t>Integrated intrusion detection</a:t>
            </a:r>
          </a:p>
          <a:p>
            <a:r>
              <a:rPr lang="en-US"/>
              <a:t>End-to-end data encryption</a:t>
            </a:r>
          </a:p>
          <a:p>
            <a:r>
              <a:rPr lang="en-US"/>
              <a:t>Emergency lockdown protocols</a:t>
            </a:r>
          </a:p>
          <a:p>
            <a:r>
              <a:rPr lang="en-US"/>
              <a:t>Visitor management workflows</a:t>
            </a:r>
          </a:p>
          <a:p>
            <a:r>
              <a:rPr lang="en-US"/>
              <a:t>Centralized command integration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A437C2-09D1-3FD1-0E7D-BB1F8540CB73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00316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DE9AE2-4149-2219-08C5-CFC7B50AA905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A20FB5-5770-3BFE-AF94-C7D9806036A5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F66995-5EF2-43F4-6CAB-48C3097AE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627836" cy="457162"/>
          </a:xfrm>
          <a:prstGeom prst="rect">
            <a:avLst/>
          </a:prstGeom>
        </p:spPr>
      </p:pic>
      <p:pic>
        <p:nvPicPr>
          <p:cNvPr id="10" name="Picture 9" descr="AIImage">
            <a:extLst>
              <a:ext uri="{FF2B5EF4-FFF2-40B4-BE49-F238E27FC236}">
                <a16:creationId xmlns:a16="http://schemas.microsoft.com/office/drawing/2014/main" id="{E1433D22-0763-C6A8-91F2-90C3CF349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7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24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1C8C638-D2C1-8B88-3C84-79E08AE8FB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4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1FA10F-58E5-CDA5-306C-F802C3CDB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36" y="365125"/>
            <a:ext cx="9976664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Evaluation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CCD10-234D-B1E7-754A-FCA2C34B7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92500"/>
          </a:bodyPr>
          <a:lstStyle/>
          <a:p>
            <a:r>
              <a:rPr lang="en-US"/>
              <a:t>Comprehensive evaluation plan</a:t>
            </a:r>
          </a:p>
          <a:p>
            <a:r>
              <a:rPr lang="en-US"/>
              <a:t>Performance vs. benchmarks</a:t>
            </a:r>
          </a:p>
          <a:p>
            <a:r>
              <a:rPr lang="en-US"/>
              <a:t>Continuous data collection</a:t>
            </a:r>
          </a:p>
          <a:p>
            <a:r>
              <a:rPr lang="en-US"/>
              <a:t>Real-time monitoring &amp; audits</a:t>
            </a:r>
          </a:p>
          <a:p>
            <a:r>
              <a:rPr lang="en-US"/>
              <a:t>Trend and anomaly analysis</a:t>
            </a:r>
          </a:p>
          <a:p>
            <a:r>
              <a:rPr lang="en-US"/>
              <a:t>Regulatory compliance focus</a:t>
            </a:r>
          </a:p>
          <a:p>
            <a:r>
              <a:rPr lang="en-US"/>
              <a:t>User satisfaction measured</a:t>
            </a:r>
          </a:p>
          <a:p>
            <a:r>
              <a:rPr lang="en-US"/>
              <a:t>Transparent executive reporting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B1FE38-FDA8-EF07-A7D1-8AEAC2DB84BA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00316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8BBCBD-156D-F47D-9441-F399D6357CBE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8404E8-309E-BDF3-1EDB-A51AA9307798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4135B-F014-8C12-2EAF-793336996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627836" cy="457162"/>
          </a:xfrm>
          <a:prstGeom prst="rect">
            <a:avLst/>
          </a:prstGeom>
        </p:spPr>
      </p:pic>
      <p:graphicFrame>
        <p:nvGraphicFramePr>
          <p:cNvPr id="10" name="Chart 9" descr="AIChart">
            <a:extLst>
              <a:ext uri="{FF2B5EF4-FFF2-40B4-BE49-F238E27FC236}">
                <a16:creationId xmlns:a16="http://schemas.microsoft.com/office/drawing/2014/main" id="{26AE1C18-0C38-41EE-9818-27A0D23DCF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7449780"/>
              </p:ext>
            </p:extLst>
          </p:nvPr>
        </p:nvGraphicFramePr>
        <p:xfrm>
          <a:off x="6223000" y="1825625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458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BE16D3-504E-29DF-23A7-4151A1E436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4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7BA2F-3E5A-D60B-7899-FED5DE57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36" y="365125"/>
            <a:ext cx="9976664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Policies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590F6-5C9A-C72E-7B7E-24E9A5ACD4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Data encrypted, access restricted</a:t>
            </a:r>
          </a:p>
          <a:p>
            <a:r>
              <a:rPr lang="en-US"/>
              <a:t>Personnel background checks, training</a:t>
            </a:r>
          </a:p>
          <a:p>
            <a:r>
              <a:rPr lang="en-US"/>
              <a:t>ITAR, NIST, export compliance</a:t>
            </a:r>
          </a:p>
          <a:p>
            <a:r>
              <a:rPr lang="en-US"/>
              <a:t>Incident detection, rapid response</a:t>
            </a:r>
          </a:p>
          <a:p>
            <a:r>
              <a:rPr lang="en-US"/>
              <a:t>Service terms, 12-month warranty</a:t>
            </a:r>
          </a:p>
          <a:p>
            <a:r>
              <a:rPr lang="en-US"/>
              <a:t>Scheduled updates, security audits</a:t>
            </a:r>
          </a:p>
          <a:p>
            <a:r>
              <a:rPr lang="en-US"/>
              <a:t>24/7 support, four-hour response</a:t>
            </a:r>
          </a:p>
          <a:p>
            <a:r>
              <a:rPr lang="en-US"/>
              <a:t>Annual policy review, amendments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970DDB-1949-29C7-AF16-D0FB925D1D9E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00316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994A93-7C4B-D257-F425-9532ACCFEC8C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D4448B-90AB-3786-523F-424E680F4570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093B3D-1057-D810-7834-E4A3E2B1B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627836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00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EB7266-6149-D55F-5909-04B08B477716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98E37C1-EF45-85AB-C553-3657DBF16EAC}"/>
              </a:ext>
            </a:extLst>
          </p:cNvPr>
          <p:cNvSpPr/>
          <p:nvPr/>
        </p:nvSpPr>
        <p:spPr>
          <a:xfrm>
            <a:off x="1219200" y="700353"/>
            <a:ext cx="6096000" cy="4659324"/>
          </a:xfrm>
          <a:prstGeom prst="rect">
            <a:avLst/>
          </a:prstGeom>
          <a:solidFill>
            <a:srgbClr val="F1F4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D9379C-95A6-F156-222D-0BC637EE0E71}"/>
              </a:ext>
            </a:extLst>
          </p:cNvPr>
          <p:cNvSpPr/>
          <p:nvPr/>
        </p:nvSpPr>
        <p:spPr>
          <a:xfrm>
            <a:off x="1346200" y="827353"/>
            <a:ext cx="5842000" cy="4405324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834EB8-C3FA-CDEE-9896-D2A2F781F650}"/>
              </a:ext>
            </a:extLst>
          </p:cNvPr>
          <p:cNvSpPr txBox="1"/>
          <p:nvPr/>
        </p:nvSpPr>
        <p:spPr>
          <a:xfrm>
            <a:off x="1092200" y="2797353"/>
            <a:ext cx="6350000" cy="230832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SecureTech Solutions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3400 Innovation Drive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Suite 400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Portland, OR  97209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(PH) (555) 328-7246</a:t>
            </a:r>
          </a:p>
          <a:p>
            <a:pPr algn="ctr"/>
            <a:r>
              <a:rPr lang="en-US" u="sng">
                <a:solidFill>
                  <a:srgbClr val="7F9698"/>
                </a:solidFill>
                <a:hlinkClick r:id="rId3"/>
              </a:rPr>
              <a:t>www.securetechsolutions.com</a:t>
            </a:r>
            <a:endParaRPr lang="en-US" u="sng">
              <a:solidFill>
                <a:srgbClr val="7F9698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FCC980-2C63-2551-32F3-95C2057B3D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982" y="1208353"/>
            <a:ext cx="1304436" cy="91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34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8ED1F0-B205-5E48-E104-3BE66853ED6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4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6FD9A-CCEC-6F0B-4D2F-40DF87A65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36" y="365125"/>
            <a:ext cx="9976664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719B16-2E7D-F177-20AC-D15CE9905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High-tech manufacturing leader</a:t>
            </a:r>
          </a:p>
          <a:p>
            <a:r>
              <a:rPr lang="en-US"/>
              <a:t>Multi-site security challenges</a:t>
            </a:r>
          </a:p>
          <a:p>
            <a:r>
              <a:rPr lang="en-US"/>
              <a:t>Protect critical production zones</a:t>
            </a:r>
          </a:p>
          <a:p>
            <a:r>
              <a:rPr lang="en-US"/>
              <a:t>AI-driven surveillance &amp; detection</a:t>
            </a:r>
          </a:p>
          <a:p>
            <a:r>
              <a:rPr lang="en-US"/>
              <a:t>Standardized access management</a:t>
            </a:r>
          </a:p>
          <a:p>
            <a:r>
              <a:rPr lang="en-US"/>
              <a:t>Emergency preparedness protocols</a:t>
            </a:r>
          </a:p>
          <a:p>
            <a:r>
              <a:rPr lang="en-US"/>
              <a:t>Cyber-physical system integration</a:t>
            </a:r>
          </a:p>
          <a:p>
            <a:r>
              <a:rPr lang="en-US"/>
              <a:t>Phased, scalable implementation</a:t>
            </a:r>
          </a:p>
          <a:p>
            <a:r>
              <a:rPr lang="en-US"/>
              <a:t>Expertise in compliance &amp; training</a:t>
            </a:r>
          </a:p>
          <a:p>
            <a:r>
              <a:rPr lang="en-US"/>
              <a:t>Proposal: objectives, plan, ROI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8E356A-A94B-176B-ED1F-766DE607AE5F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00316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B69C08-3F2C-90D6-B577-E487ED123D4D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6AB8C1-DF30-061D-3757-B5AC3567F86A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C05C63-F524-B0FC-F75A-517D54654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627836" cy="457162"/>
          </a:xfrm>
          <a:prstGeom prst="rect">
            <a:avLst/>
          </a:prstGeom>
        </p:spPr>
      </p:pic>
      <p:pic>
        <p:nvPicPr>
          <p:cNvPr id="10" name="Picture 9" descr="AIImage">
            <a:extLst>
              <a:ext uri="{FF2B5EF4-FFF2-40B4-BE49-F238E27FC236}">
                <a16:creationId xmlns:a16="http://schemas.microsoft.com/office/drawing/2014/main" id="{A5C87E10-2D3B-5D5C-B6BE-86581F69B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7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64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C793D8-E933-27EA-545C-8D8B637EE5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4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676ED-2634-1CA1-EC3E-65D6F420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36" y="365125"/>
            <a:ext cx="9976664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Needs 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4E5AAF-9B34-E803-21BC-C1E2B5DEE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Critical security gaps identified</a:t>
            </a:r>
          </a:p>
          <a:p>
            <a:r>
              <a:rPr lang="en-US"/>
              <a:t>High-value assets at risk</a:t>
            </a:r>
          </a:p>
          <a:p>
            <a:r>
              <a:rPr lang="en-US"/>
              <a:t>Regulatory compliance unmet</a:t>
            </a:r>
          </a:p>
          <a:p>
            <a:r>
              <a:rPr lang="en-US"/>
              <a:t>Unified, scalable security needed</a:t>
            </a:r>
          </a:p>
          <a:p>
            <a:r>
              <a:rPr lang="en-US"/>
              <a:t>AI-driven surveillance analytics</a:t>
            </a:r>
          </a:p>
          <a:p>
            <a:r>
              <a:rPr lang="en-US"/>
              <a:t>Centralized command dashboard</a:t>
            </a:r>
          </a:p>
          <a:p>
            <a:r>
              <a:rPr lang="en-US"/>
              <a:t>Layered physical security</a:t>
            </a:r>
          </a:p>
          <a:p>
            <a:r>
              <a:rPr lang="en-US"/>
              <a:t>Continuous training &amp; audits</a:t>
            </a:r>
          </a:p>
          <a:p>
            <a:r>
              <a:rPr lang="en-US"/>
              <a:t>Phased, risk-based deployment</a:t>
            </a:r>
          </a:p>
          <a:p>
            <a:r>
              <a:rPr lang="en-US"/>
              <a:t>Significant ROI, reduced downtime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1A6F12-83EB-F752-64D0-94D8F87334C8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00316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63EA67-FC22-0350-1995-FC25854AA6CE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368F1C-531C-D3D5-6836-60F987B3CE33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7E8875-E09E-42E2-DCCA-64B38C356B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627836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150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906313-BFD7-60A5-12D6-2A14B526EF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4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1A45BF-8B4E-96EB-4864-33009CD88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36" y="365125"/>
            <a:ext cx="9976664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Goals and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3377B-6665-10CD-BFD7-5F864211BB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Protect critical production zones</a:t>
            </a:r>
          </a:p>
          <a:p>
            <a:r>
              <a:rPr lang="en-US"/>
              <a:t>Layered access controls deployed</a:t>
            </a:r>
          </a:p>
          <a:p>
            <a:r>
              <a:rPr lang="en-US"/>
              <a:t>Perimeter intrusion detection</a:t>
            </a:r>
          </a:p>
          <a:p>
            <a:r>
              <a:rPr lang="en-US"/>
              <a:t>Quarterly breach simulations</a:t>
            </a:r>
          </a:p>
          <a:p>
            <a:r>
              <a:rPr lang="en-US"/>
              <a:t>AI video analytics rollout</a:t>
            </a:r>
          </a:p>
          <a:p>
            <a:r>
              <a:rPr lang="en-US"/>
              <a:t>Automated anomaly alerts</a:t>
            </a:r>
          </a:p>
          <a:p>
            <a:r>
              <a:rPr lang="en-US"/>
              <a:t>Security staff analytics training</a:t>
            </a:r>
          </a:p>
          <a:p>
            <a:r>
              <a:rPr lang="en-US"/>
              <a:t>Centralized monitoring platform</a:t>
            </a:r>
          </a:p>
          <a:p>
            <a:r>
              <a:rPr lang="en-US"/>
              <a:t>Unified incident response</a:t>
            </a:r>
          </a:p>
          <a:p>
            <a:r>
              <a:rPr lang="en-US"/>
              <a:t>Regular compliance audits</a:t>
            </a:r>
          </a:p>
          <a:p>
            <a:r>
              <a:rPr lang="en-US"/>
              <a:t>Ongoing risk assessments</a:t>
            </a:r>
          </a:p>
          <a:p>
            <a:r>
              <a:rPr lang="en-US"/>
              <a:t>Annual security reviews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CAF70E-5ECA-1923-119F-D170E0623E4B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00316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B64432-0C0B-4B25-7C22-AABDAE077B9B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FAC81B-021F-A067-7CD6-634BDB706C4F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0A3B74-CC65-F018-1FC3-826B27A46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627836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92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814F8A9-A009-8A88-A0C4-AB20A1CB47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4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20F1EE-C9D7-75E5-3FB5-933461A06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36" y="365125"/>
            <a:ext cx="9976664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Security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CDE66-A343-8C0D-ABDA-CB00D9C2F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Personnel vetting &amp; screening</a:t>
            </a:r>
          </a:p>
          <a:p>
            <a:r>
              <a:rPr lang="en-US"/>
              <a:t>Role-based access approvals</a:t>
            </a:r>
          </a:p>
          <a:p>
            <a:r>
              <a:rPr lang="en-US"/>
              <a:t>Multi-factor physical controls</a:t>
            </a:r>
          </a:p>
          <a:p>
            <a:r>
              <a:rPr lang="en-US"/>
              <a:t>Real-time access monitoring</a:t>
            </a:r>
          </a:p>
          <a:p>
            <a:r>
              <a:rPr lang="en-US"/>
              <a:t>AI-driven surveillance analytics</a:t>
            </a:r>
          </a:p>
          <a:p>
            <a:r>
              <a:rPr lang="en-US"/>
              <a:t>End-to-end data encryption</a:t>
            </a:r>
          </a:p>
          <a:p>
            <a:r>
              <a:rPr lang="en-US"/>
              <a:t>Redundant off-site backups</a:t>
            </a:r>
          </a:p>
          <a:p>
            <a:r>
              <a:rPr lang="en-US"/>
              <a:t>Continuous compliance audits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8E9051-D97E-BB34-5BD6-B9DEFD82464E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00316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CDB077-CD8F-5772-7433-DCA1F5BE9293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EB37A8-44CC-D32D-B7D4-61C4EBD521B4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36D4966-A9C1-35FD-1E7A-E76CA03E4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627836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4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294191-3CA6-2E94-3C50-72F8B43166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4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236F0F-36F6-B46E-5663-1CE4E5305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36" y="365125"/>
            <a:ext cx="9976664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Site Preparation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8EF74-53F1-07D1-F71D-7855BB8098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Stakeholder walkthroughs, site survey</a:t>
            </a:r>
          </a:p>
          <a:p>
            <a:r>
              <a:rPr lang="en-US"/>
              <a:t>Map utilities, assess infrastructure</a:t>
            </a:r>
          </a:p>
          <a:p>
            <a:r>
              <a:rPr lang="en-US"/>
              <a:t>Plan power, network upgrades</a:t>
            </a:r>
          </a:p>
          <a:p>
            <a:r>
              <a:rPr lang="en-US"/>
              <a:t>Coordinate with contractors, IT</a:t>
            </a:r>
          </a:p>
          <a:p>
            <a:r>
              <a:rPr lang="en-US"/>
              <a:t>Staging areas, logistics planning</a:t>
            </a:r>
          </a:p>
          <a:p>
            <a:r>
              <a:rPr lang="en-US"/>
              <a:t>Inventory, delivery, access protocols</a:t>
            </a:r>
          </a:p>
          <a:p>
            <a:r>
              <a:rPr lang="en-US"/>
              <a:t>Safety, compliance, permit checks</a:t>
            </a:r>
          </a:p>
          <a:p>
            <a:r>
              <a:rPr lang="en-US"/>
              <a:t>Badge, escort, credential scheduling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ABA449-8110-700A-912D-654085102895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00316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9029C2-15BC-06BA-C29F-2E8EC2DB9514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6ACD0F-E4F8-10D5-FFED-7BB290335A9D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461551-C5B6-2E51-4D49-9950CE9AB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627836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67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1EAE0E-3AFB-C96A-9E7A-CDBD3F3E22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4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0F2446-17DC-F75C-2398-E1F5EE65B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36" y="365125"/>
            <a:ext cx="9976664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Risk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8F00C-C06B-6612-D128-00CD771490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Key risk areas identified</a:t>
            </a:r>
          </a:p>
          <a:p>
            <a:r>
              <a:rPr lang="en-US"/>
              <a:t>Complex integration challenges</a:t>
            </a:r>
          </a:p>
          <a:p>
            <a:r>
              <a:rPr lang="en-US"/>
              <a:t>Operational disruption threats</a:t>
            </a:r>
          </a:p>
          <a:p>
            <a:r>
              <a:rPr lang="en-US"/>
              <a:t>Regulatory compliance risks</a:t>
            </a:r>
          </a:p>
          <a:p>
            <a:r>
              <a:rPr lang="en-US"/>
              <a:t>Proactive mitigation strategies</a:t>
            </a:r>
          </a:p>
          <a:p>
            <a:r>
              <a:rPr lang="en-US"/>
              <a:t>Contingency plans established</a:t>
            </a:r>
          </a:p>
          <a:p>
            <a:r>
              <a:rPr lang="en-US"/>
              <a:t>Continuous monitoring &amp; review</a:t>
            </a:r>
          </a:p>
          <a:p>
            <a:r>
              <a:rPr lang="en-US"/>
              <a:t>Stakeholder confidence maintained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144D69-3B79-F8EF-6CA4-3859BC0AE0B2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00316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72EEE4-5E38-3C49-4F1B-8FE6DDFDD618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7E2E88-4B89-E61D-1A5A-92D5563B7F1F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9D4988-FE34-64F1-675F-A6D1681EF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627836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5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A2C37A-11C6-F487-E5A8-F26BA1C264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4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13CEE1-BE9E-D7B1-FCEF-D4F36C9AF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36" y="365125"/>
            <a:ext cx="9976664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Contingency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F6EC2-F274-1C90-ACDB-BD14BD1444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Critical hardware failure risks</a:t>
            </a:r>
          </a:p>
          <a:p>
            <a:r>
              <a:rPr lang="en-US"/>
              <a:t>Spare parts inventory readiness</a:t>
            </a:r>
          </a:p>
          <a:p>
            <a:r>
              <a:rPr lang="en-US"/>
              <a:t>Power and maintenance safeguards</a:t>
            </a:r>
          </a:p>
          <a:p>
            <a:r>
              <a:rPr lang="en-US"/>
              <a:t>Rapid device hot-swap protocols</a:t>
            </a:r>
          </a:p>
          <a:p>
            <a:r>
              <a:rPr lang="en-US"/>
              <a:t>Network outage contingency plans</a:t>
            </a:r>
          </a:p>
          <a:p>
            <a:r>
              <a:rPr lang="en-US"/>
              <a:t>Redundant connectivity solutions</a:t>
            </a:r>
          </a:p>
          <a:p>
            <a:r>
              <a:rPr lang="en-US"/>
              <a:t>Edge processing for outages</a:t>
            </a:r>
          </a:p>
          <a:p>
            <a:r>
              <a:rPr lang="en-US"/>
              <a:t>Data loss and corruption risks</a:t>
            </a:r>
          </a:p>
          <a:p>
            <a:r>
              <a:rPr lang="en-US"/>
              <a:t>RAID, backup, and cloud storage</a:t>
            </a:r>
          </a:p>
          <a:p>
            <a:r>
              <a:rPr lang="en-US"/>
              <a:t>Strict access and audit controls</a:t>
            </a:r>
          </a:p>
          <a:p>
            <a:r>
              <a:rPr lang="en-US"/>
              <a:t>Automated backup verification</a:t>
            </a:r>
          </a:p>
          <a:p>
            <a:r>
              <a:rPr lang="en-US"/>
              <a:t>Incident response and recovery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79BC6B-E3DD-0DE5-9CEF-D8AEF43941A5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00316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837A6-C26B-3381-F4AE-AA7FE589DEB9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DF3520-B132-87C5-9E96-755A4225581F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0C2932-20EE-9AB4-7656-C8FDACC90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627836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62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8E463CC-E803-CAC7-EA18-94DAFC725F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F4F8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5340DD-9A57-7ACE-76DA-10E520AE9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3336" y="365125"/>
            <a:ext cx="9976664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000000"/>
                </a:solidFill>
              </a:rPr>
              <a:t>Site Security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B4C70-4204-ECA9-2D7D-8FB7F5A40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/>
              <a:t>Protect high-value assets, staff</a:t>
            </a:r>
          </a:p>
          <a:p>
            <a:r>
              <a:rPr lang="en-US"/>
              <a:t>Layered physical, tech, personnel controls</a:t>
            </a:r>
          </a:p>
          <a:p>
            <a:r>
              <a:rPr lang="en-US"/>
              <a:t>NIST, ITAR-compliant security framework</a:t>
            </a:r>
          </a:p>
          <a:p>
            <a:r>
              <a:rPr lang="en-US"/>
              <a:t>Perimeter fencing, gates, man-traps</a:t>
            </a:r>
          </a:p>
          <a:p>
            <a:r>
              <a:rPr lang="en-US"/>
              <a:t>24/7 access control, authentication</a:t>
            </a:r>
            <a:endParaRPr lang="nb-NO"/>
          </a:p>
          <a:p>
            <a:r>
              <a:rPr lang="nb-NO"/>
              <a:t>Visitor vetting, digital badge system</a:t>
            </a:r>
          </a:p>
          <a:p>
            <a:r>
              <a:rPr lang="nb-NO"/>
              <a:t>AI surveillance, intrusion detection</a:t>
            </a:r>
            <a:endParaRPr lang="en-US"/>
          </a:p>
          <a:p>
            <a:r>
              <a:rPr lang="en-US"/>
              <a:t>Automated alerts, 180-day log retention</a:t>
            </a:r>
          </a:p>
          <a:p>
            <a:r>
              <a:rPr lang="en-US"/>
              <a:t>Emergency lockdown, evacuation drills</a:t>
            </a:r>
          </a:p>
          <a:p>
            <a:r>
              <a:rPr lang="en-US"/>
              <a:t>Phased rollout, minimal disruption</a:t>
            </a:r>
          </a:p>
          <a:p>
            <a:r>
              <a:rPr lang="en-US"/>
              <a:t>Quarterly reviews, tech upgrades</a:t>
            </a:r>
          </a:p>
          <a:p>
            <a:r>
              <a:rPr lang="en-US"/>
              <a:t>Integrated with cyber-physical security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103259-479C-A2FE-F997-D6F751C9FF5D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00316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3543AB-04E6-5FCA-DA72-32B3A1EC1152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6E6E57-A17B-EFFF-4A6B-00E5813888AF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000000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66639D-4824-9BEE-9E48-64AE79D4C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627836" cy="457162"/>
          </a:xfrm>
          <a:prstGeom prst="rect">
            <a:avLst/>
          </a:prstGeom>
        </p:spPr>
      </p:pic>
      <p:pic>
        <p:nvPicPr>
          <p:cNvPr id="10" name="Picture 9" descr="AIImage">
            <a:extLst>
              <a:ext uri="{FF2B5EF4-FFF2-40B4-BE49-F238E27FC236}">
                <a16:creationId xmlns:a16="http://schemas.microsoft.com/office/drawing/2014/main" id="{F7F44DCD-261A-6E0D-AD2D-917E0633B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7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544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542</Words>
  <Application>Microsoft Office PowerPoint</Application>
  <PresentationFormat>Widescreen</PresentationFormat>
  <Paragraphs>145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Aptos</vt:lpstr>
      <vt:lpstr>Aptos Display</vt:lpstr>
      <vt:lpstr>Arial</vt:lpstr>
      <vt:lpstr>Office Theme</vt:lpstr>
      <vt:lpstr>Facilities Security Plan</vt:lpstr>
      <vt:lpstr>Introduction</vt:lpstr>
      <vt:lpstr>Needs Assessment</vt:lpstr>
      <vt:lpstr>Goals and Objectives</vt:lpstr>
      <vt:lpstr>Security Plan</vt:lpstr>
      <vt:lpstr>Site Preparation</vt:lpstr>
      <vt:lpstr>Risk Analysis</vt:lpstr>
      <vt:lpstr>Contingency Planning</vt:lpstr>
      <vt:lpstr>Site Security</vt:lpstr>
      <vt:lpstr>Vulnerabilities</vt:lpstr>
      <vt:lpstr>Dangers</vt:lpstr>
      <vt:lpstr>Security Controls</vt:lpstr>
      <vt:lpstr>Evaluation</vt:lpstr>
      <vt:lpstr>Policies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Lauder</dc:creator>
  <cp:lastModifiedBy>Ian Lauder</cp:lastModifiedBy>
  <cp:revision>7</cp:revision>
  <dcterms:created xsi:type="dcterms:W3CDTF">2025-06-26T16:58:42Z</dcterms:created>
  <dcterms:modified xsi:type="dcterms:W3CDTF">2025-06-26T17:01:20Z</dcterms:modified>
</cp:coreProperties>
</file>